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3" r:id="rId3"/>
    <p:sldId id="280" r:id="rId4"/>
    <p:sldId id="270" r:id="rId5"/>
    <p:sldId id="303" r:id="rId6"/>
    <p:sldId id="304" r:id="rId7"/>
    <p:sldId id="308" r:id="rId8"/>
    <p:sldId id="301" r:id="rId9"/>
    <p:sldId id="302" r:id="rId10"/>
    <p:sldId id="306" r:id="rId11"/>
    <p:sldId id="310" r:id="rId12"/>
    <p:sldId id="307" r:id="rId13"/>
    <p:sldId id="311" r:id="rId14"/>
    <p:sldId id="314" r:id="rId15"/>
    <p:sldId id="313" r:id="rId16"/>
    <p:sldId id="30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58"/>
    <p:restoredTop sz="94674"/>
  </p:normalViewPr>
  <p:slideViewPr>
    <p:cSldViewPr snapToGrid="0" snapToObjects="1" showGuides="1">
      <p:cViewPr varScale="1">
        <p:scale>
          <a:sx n="124" d="100"/>
          <a:sy n="124" d="100"/>
        </p:scale>
        <p:origin x="448" y="176"/>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ler, Michael" userId="23736f38-8fde-4d4c-a7fc-b2d88c867b58" providerId="ADAL" clId="{F379B26E-7D6A-B54E-B5E0-62AA0A8EFBC9}"/>
    <pc:docChg chg="modSld">
      <pc:chgData name="Tobler, Michael" userId="23736f38-8fde-4d4c-a7fc-b2d88c867b58" providerId="ADAL" clId="{F379B26E-7D6A-B54E-B5E0-62AA0A8EFBC9}" dt="2023-10-18T15:46:25.986" v="0" actId="18331"/>
      <pc:docMkLst>
        <pc:docMk/>
      </pc:docMkLst>
      <pc:sldChg chg="modSp">
        <pc:chgData name="Tobler, Michael" userId="23736f38-8fde-4d4c-a7fc-b2d88c867b58" providerId="ADAL" clId="{F379B26E-7D6A-B54E-B5E0-62AA0A8EFBC9}" dt="2023-10-18T15:46:25.986" v="0" actId="18331"/>
        <pc:sldMkLst>
          <pc:docMk/>
          <pc:sldMk cId="274020877" sldId="256"/>
        </pc:sldMkLst>
        <pc:picChg chg="mod">
          <ac:chgData name="Tobler, Michael" userId="23736f38-8fde-4d4c-a7fc-b2d88c867b58" providerId="ADAL" clId="{F379B26E-7D6A-B54E-B5E0-62AA0A8EFBC9}" dt="2023-10-18T15:46:25.986" v="0" actId="18331"/>
          <ac:picMkLst>
            <pc:docMk/>
            <pc:sldMk cId="274020877" sldId="256"/>
            <ac:picMk id="5" creationId="{E2409FDF-8088-C94D-B031-488F8AD6E16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44888-C9EC-BB41-A94A-9E1D81BB7F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DE6266-4652-224F-873D-51119606E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E2181B-BDB9-E04F-A090-ED41A479C114}"/>
              </a:ext>
            </a:extLst>
          </p:cNvPr>
          <p:cNvSpPr>
            <a:spLocks noGrp="1"/>
          </p:cNvSpPr>
          <p:nvPr>
            <p:ph type="dt" sz="half" idx="10"/>
          </p:nvPr>
        </p:nvSpPr>
        <p:spPr/>
        <p:txBody>
          <a:bodyPr/>
          <a:lstStyle/>
          <a:p>
            <a:fld id="{38EECD90-DE62-F041-BD78-ED4B427D0995}" type="datetimeFigureOut">
              <a:rPr lang="en-US" smtClean="0"/>
              <a:t>10/18/23</a:t>
            </a:fld>
            <a:endParaRPr lang="en-US"/>
          </a:p>
        </p:txBody>
      </p:sp>
      <p:sp>
        <p:nvSpPr>
          <p:cNvPr id="5" name="Footer Placeholder 4">
            <a:extLst>
              <a:ext uri="{FF2B5EF4-FFF2-40B4-BE49-F238E27FC236}">
                <a16:creationId xmlns:a16="http://schemas.microsoft.com/office/drawing/2014/main" id="{42A8FB54-10F2-874B-B004-0E7768C3D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E997E4-78BA-B442-AE88-48A1E0AD5975}"/>
              </a:ext>
            </a:extLst>
          </p:cNvPr>
          <p:cNvSpPr>
            <a:spLocks noGrp="1"/>
          </p:cNvSpPr>
          <p:nvPr>
            <p:ph type="sldNum" sz="quarter" idx="12"/>
          </p:nvPr>
        </p:nvSpPr>
        <p:spPr/>
        <p:txBody>
          <a:bodyPr/>
          <a:lstStyle/>
          <a:p>
            <a:fld id="{EB41833C-3E55-6840-8D60-7584A09630D9}" type="slidenum">
              <a:rPr lang="en-US" smtClean="0"/>
              <a:t>‹#›</a:t>
            </a:fld>
            <a:endParaRPr lang="en-US"/>
          </a:p>
        </p:txBody>
      </p:sp>
    </p:spTree>
    <p:extLst>
      <p:ext uri="{BB962C8B-B14F-4D97-AF65-F5344CB8AC3E}">
        <p14:creationId xmlns:p14="http://schemas.microsoft.com/office/powerpoint/2010/main" val="2862646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4D41C-4D17-2E45-A9BD-F04CB8FDA2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63211A-3C80-9747-80FD-934F174E5C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505DB-6835-DF4C-8482-AE271AAA304E}"/>
              </a:ext>
            </a:extLst>
          </p:cNvPr>
          <p:cNvSpPr>
            <a:spLocks noGrp="1"/>
          </p:cNvSpPr>
          <p:nvPr>
            <p:ph type="dt" sz="half" idx="10"/>
          </p:nvPr>
        </p:nvSpPr>
        <p:spPr/>
        <p:txBody>
          <a:bodyPr/>
          <a:lstStyle/>
          <a:p>
            <a:fld id="{38EECD90-DE62-F041-BD78-ED4B427D0995}" type="datetimeFigureOut">
              <a:rPr lang="en-US" smtClean="0"/>
              <a:t>10/18/23</a:t>
            </a:fld>
            <a:endParaRPr lang="en-US"/>
          </a:p>
        </p:txBody>
      </p:sp>
      <p:sp>
        <p:nvSpPr>
          <p:cNvPr id="5" name="Footer Placeholder 4">
            <a:extLst>
              <a:ext uri="{FF2B5EF4-FFF2-40B4-BE49-F238E27FC236}">
                <a16:creationId xmlns:a16="http://schemas.microsoft.com/office/drawing/2014/main" id="{2EB7B45A-2375-E049-A93A-CDF75C5E94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01CF5-7538-3348-AD55-E46AA749D93F}"/>
              </a:ext>
            </a:extLst>
          </p:cNvPr>
          <p:cNvSpPr>
            <a:spLocks noGrp="1"/>
          </p:cNvSpPr>
          <p:nvPr>
            <p:ph type="sldNum" sz="quarter" idx="12"/>
          </p:nvPr>
        </p:nvSpPr>
        <p:spPr/>
        <p:txBody>
          <a:bodyPr/>
          <a:lstStyle/>
          <a:p>
            <a:fld id="{EB41833C-3E55-6840-8D60-7584A09630D9}" type="slidenum">
              <a:rPr lang="en-US" smtClean="0"/>
              <a:t>‹#›</a:t>
            </a:fld>
            <a:endParaRPr lang="en-US"/>
          </a:p>
        </p:txBody>
      </p:sp>
    </p:spTree>
    <p:extLst>
      <p:ext uri="{BB962C8B-B14F-4D97-AF65-F5344CB8AC3E}">
        <p14:creationId xmlns:p14="http://schemas.microsoft.com/office/powerpoint/2010/main" val="2965945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25811D-C9A8-D041-BB92-DD3FDF5F5C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FC7F9C-152A-F748-A1AE-CE1C5B144C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B790E3-0578-5F41-878A-B4E0FADF8D00}"/>
              </a:ext>
            </a:extLst>
          </p:cNvPr>
          <p:cNvSpPr>
            <a:spLocks noGrp="1"/>
          </p:cNvSpPr>
          <p:nvPr>
            <p:ph type="dt" sz="half" idx="10"/>
          </p:nvPr>
        </p:nvSpPr>
        <p:spPr/>
        <p:txBody>
          <a:bodyPr/>
          <a:lstStyle/>
          <a:p>
            <a:fld id="{38EECD90-DE62-F041-BD78-ED4B427D0995}" type="datetimeFigureOut">
              <a:rPr lang="en-US" smtClean="0"/>
              <a:t>10/18/23</a:t>
            </a:fld>
            <a:endParaRPr lang="en-US"/>
          </a:p>
        </p:txBody>
      </p:sp>
      <p:sp>
        <p:nvSpPr>
          <p:cNvPr id="5" name="Footer Placeholder 4">
            <a:extLst>
              <a:ext uri="{FF2B5EF4-FFF2-40B4-BE49-F238E27FC236}">
                <a16:creationId xmlns:a16="http://schemas.microsoft.com/office/drawing/2014/main" id="{7AFCD00D-2ACC-3140-8ACD-D10D31DF6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862602-BC8E-3845-A2A7-CC8E1455DEB5}"/>
              </a:ext>
            </a:extLst>
          </p:cNvPr>
          <p:cNvSpPr>
            <a:spLocks noGrp="1"/>
          </p:cNvSpPr>
          <p:nvPr>
            <p:ph type="sldNum" sz="quarter" idx="12"/>
          </p:nvPr>
        </p:nvSpPr>
        <p:spPr/>
        <p:txBody>
          <a:bodyPr/>
          <a:lstStyle/>
          <a:p>
            <a:fld id="{EB41833C-3E55-6840-8D60-7584A09630D9}" type="slidenum">
              <a:rPr lang="en-US" smtClean="0"/>
              <a:t>‹#›</a:t>
            </a:fld>
            <a:endParaRPr lang="en-US"/>
          </a:p>
        </p:txBody>
      </p:sp>
    </p:spTree>
    <p:extLst>
      <p:ext uri="{BB962C8B-B14F-4D97-AF65-F5344CB8AC3E}">
        <p14:creationId xmlns:p14="http://schemas.microsoft.com/office/powerpoint/2010/main" val="3980664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B1FC-8CD9-3945-B3B5-D009B0556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F65B10-4ADF-7449-8042-FE15F21CDD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026C9-364E-EF48-B949-A31BF8583241}"/>
              </a:ext>
            </a:extLst>
          </p:cNvPr>
          <p:cNvSpPr>
            <a:spLocks noGrp="1"/>
          </p:cNvSpPr>
          <p:nvPr>
            <p:ph type="dt" sz="half" idx="10"/>
          </p:nvPr>
        </p:nvSpPr>
        <p:spPr/>
        <p:txBody>
          <a:bodyPr/>
          <a:lstStyle/>
          <a:p>
            <a:fld id="{38EECD90-DE62-F041-BD78-ED4B427D0995}" type="datetimeFigureOut">
              <a:rPr lang="en-US" smtClean="0"/>
              <a:t>10/18/23</a:t>
            </a:fld>
            <a:endParaRPr lang="en-US"/>
          </a:p>
        </p:txBody>
      </p:sp>
      <p:sp>
        <p:nvSpPr>
          <p:cNvPr id="5" name="Footer Placeholder 4">
            <a:extLst>
              <a:ext uri="{FF2B5EF4-FFF2-40B4-BE49-F238E27FC236}">
                <a16:creationId xmlns:a16="http://schemas.microsoft.com/office/drawing/2014/main" id="{4B89479A-1B17-7D4D-ADAD-D381CA4783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9C203-ED3D-0841-931F-930D85B91D9B}"/>
              </a:ext>
            </a:extLst>
          </p:cNvPr>
          <p:cNvSpPr>
            <a:spLocks noGrp="1"/>
          </p:cNvSpPr>
          <p:nvPr>
            <p:ph type="sldNum" sz="quarter" idx="12"/>
          </p:nvPr>
        </p:nvSpPr>
        <p:spPr/>
        <p:txBody>
          <a:bodyPr/>
          <a:lstStyle/>
          <a:p>
            <a:fld id="{EB41833C-3E55-6840-8D60-7584A09630D9}" type="slidenum">
              <a:rPr lang="en-US" smtClean="0"/>
              <a:t>‹#›</a:t>
            </a:fld>
            <a:endParaRPr lang="en-US"/>
          </a:p>
        </p:txBody>
      </p:sp>
    </p:spTree>
    <p:extLst>
      <p:ext uri="{BB962C8B-B14F-4D97-AF65-F5344CB8AC3E}">
        <p14:creationId xmlns:p14="http://schemas.microsoft.com/office/powerpoint/2010/main" val="86654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55189-26AC-524E-A35E-A33C894C57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1CE0E6-2678-FB40-96DE-584C7C2A1D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5AD7DB-0634-0A4F-A4AF-A9397DF67A05}"/>
              </a:ext>
            </a:extLst>
          </p:cNvPr>
          <p:cNvSpPr>
            <a:spLocks noGrp="1"/>
          </p:cNvSpPr>
          <p:nvPr>
            <p:ph type="dt" sz="half" idx="10"/>
          </p:nvPr>
        </p:nvSpPr>
        <p:spPr/>
        <p:txBody>
          <a:bodyPr/>
          <a:lstStyle/>
          <a:p>
            <a:fld id="{38EECD90-DE62-F041-BD78-ED4B427D0995}" type="datetimeFigureOut">
              <a:rPr lang="en-US" smtClean="0"/>
              <a:t>10/18/23</a:t>
            </a:fld>
            <a:endParaRPr lang="en-US"/>
          </a:p>
        </p:txBody>
      </p:sp>
      <p:sp>
        <p:nvSpPr>
          <p:cNvPr id="5" name="Footer Placeholder 4">
            <a:extLst>
              <a:ext uri="{FF2B5EF4-FFF2-40B4-BE49-F238E27FC236}">
                <a16:creationId xmlns:a16="http://schemas.microsoft.com/office/drawing/2014/main" id="{7C7A3F4E-647A-7245-A8F1-F1331BC35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DA3A0-741E-3A41-A617-FB5087622ABE}"/>
              </a:ext>
            </a:extLst>
          </p:cNvPr>
          <p:cNvSpPr>
            <a:spLocks noGrp="1"/>
          </p:cNvSpPr>
          <p:nvPr>
            <p:ph type="sldNum" sz="quarter" idx="12"/>
          </p:nvPr>
        </p:nvSpPr>
        <p:spPr/>
        <p:txBody>
          <a:bodyPr/>
          <a:lstStyle/>
          <a:p>
            <a:fld id="{EB41833C-3E55-6840-8D60-7584A09630D9}" type="slidenum">
              <a:rPr lang="en-US" smtClean="0"/>
              <a:t>‹#›</a:t>
            </a:fld>
            <a:endParaRPr lang="en-US"/>
          </a:p>
        </p:txBody>
      </p:sp>
    </p:spTree>
    <p:extLst>
      <p:ext uri="{BB962C8B-B14F-4D97-AF65-F5344CB8AC3E}">
        <p14:creationId xmlns:p14="http://schemas.microsoft.com/office/powerpoint/2010/main" val="658908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798D5-5796-F648-93D3-46FE69857B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B0E6F2-2773-7C4D-97B3-AC913F842D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7568381-20EE-AA47-8F84-3F4C62D2120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1A3021-2EA9-D84C-A356-252A5272C8AA}"/>
              </a:ext>
            </a:extLst>
          </p:cNvPr>
          <p:cNvSpPr>
            <a:spLocks noGrp="1"/>
          </p:cNvSpPr>
          <p:nvPr>
            <p:ph type="dt" sz="half" idx="10"/>
          </p:nvPr>
        </p:nvSpPr>
        <p:spPr/>
        <p:txBody>
          <a:bodyPr/>
          <a:lstStyle/>
          <a:p>
            <a:fld id="{38EECD90-DE62-F041-BD78-ED4B427D0995}" type="datetimeFigureOut">
              <a:rPr lang="en-US" smtClean="0"/>
              <a:t>10/18/23</a:t>
            </a:fld>
            <a:endParaRPr lang="en-US"/>
          </a:p>
        </p:txBody>
      </p:sp>
      <p:sp>
        <p:nvSpPr>
          <p:cNvPr id="6" name="Footer Placeholder 5">
            <a:extLst>
              <a:ext uri="{FF2B5EF4-FFF2-40B4-BE49-F238E27FC236}">
                <a16:creationId xmlns:a16="http://schemas.microsoft.com/office/drawing/2014/main" id="{62D51174-E56F-4D4B-AE69-B31960F81C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6B29E8-D399-7E47-B77C-9D7697916B26}"/>
              </a:ext>
            </a:extLst>
          </p:cNvPr>
          <p:cNvSpPr>
            <a:spLocks noGrp="1"/>
          </p:cNvSpPr>
          <p:nvPr>
            <p:ph type="sldNum" sz="quarter" idx="12"/>
          </p:nvPr>
        </p:nvSpPr>
        <p:spPr/>
        <p:txBody>
          <a:bodyPr/>
          <a:lstStyle/>
          <a:p>
            <a:fld id="{EB41833C-3E55-6840-8D60-7584A09630D9}" type="slidenum">
              <a:rPr lang="en-US" smtClean="0"/>
              <a:t>‹#›</a:t>
            </a:fld>
            <a:endParaRPr lang="en-US"/>
          </a:p>
        </p:txBody>
      </p:sp>
    </p:spTree>
    <p:extLst>
      <p:ext uri="{BB962C8B-B14F-4D97-AF65-F5344CB8AC3E}">
        <p14:creationId xmlns:p14="http://schemas.microsoft.com/office/powerpoint/2010/main" val="116240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F8608-F115-3946-9EE1-D3B79C9802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9AE378-5CC3-BE48-8948-A8AA0F5AB9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92F3C-0A87-2B49-A17C-40082D5F6A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A9D4D1-ED71-2B41-AA9E-50FEB5700D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D9FFAE-A7CA-DA48-8D5F-862F1197FC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01EC51-15A3-8D4B-972F-02F343A9BE33}"/>
              </a:ext>
            </a:extLst>
          </p:cNvPr>
          <p:cNvSpPr>
            <a:spLocks noGrp="1"/>
          </p:cNvSpPr>
          <p:nvPr>
            <p:ph type="dt" sz="half" idx="10"/>
          </p:nvPr>
        </p:nvSpPr>
        <p:spPr/>
        <p:txBody>
          <a:bodyPr/>
          <a:lstStyle/>
          <a:p>
            <a:fld id="{38EECD90-DE62-F041-BD78-ED4B427D0995}" type="datetimeFigureOut">
              <a:rPr lang="en-US" smtClean="0"/>
              <a:t>10/18/23</a:t>
            </a:fld>
            <a:endParaRPr lang="en-US"/>
          </a:p>
        </p:txBody>
      </p:sp>
      <p:sp>
        <p:nvSpPr>
          <p:cNvPr id="8" name="Footer Placeholder 7">
            <a:extLst>
              <a:ext uri="{FF2B5EF4-FFF2-40B4-BE49-F238E27FC236}">
                <a16:creationId xmlns:a16="http://schemas.microsoft.com/office/drawing/2014/main" id="{5D820C04-C8FF-C54D-B7B6-80F396715E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29C0337-6E32-6041-8DA4-A231DA03A049}"/>
              </a:ext>
            </a:extLst>
          </p:cNvPr>
          <p:cNvSpPr>
            <a:spLocks noGrp="1"/>
          </p:cNvSpPr>
          <p:nvPr>
            <p:ph type="sldNum" sz="quarter" idx="12"/>
          </p:nvPr>
        </p:nvSpPr>
        <p:spPr/>
        <p:txBody>
          <a:bodyPr/>
          <a:lstStyle/>
          <a:p>
            <a:fld id="{EB41833C-3E55-6840-8D60-7584A09630D9}" type="slidenum">
              <a:rPr lang="en-US" smtClean="0"/>
              <a:t>‹#›</a:t>
            </a:fld>
            <a:endParaRPr lang="en-US"/>
          </a:p>
        </p:txBody>
      </p:sp>
    </p:spTree>
    <p:extLst>
      <p:ext uri="{BB962C8B-B14F-4D97-AF65-F5344CB8AC3E}">
        <p14:creationId xmlns:p14="http://schemas.microsoft.com/office/powerpoint/2010/main" val="3113270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E1D58-4AFE-B548-BA5F-A8DB843354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CF00AF-0786-A042-9D40-E9C068D35D21}"/>
              </a:ext>
            </a:extLst>
          </p:cNvPr>
          <p:cNvSpPr>
            <a:spLocks noGrp="1"/>
          </p:cNvSpPr>
          <p:nvPr>
            <p:ph type="dt" sz="half" idx="10"/>
          </p:nvPr>
        </p:nvSpPr>
        <p:spPr/>
        <p:txBody>
          <a:bodyPr/>
          <a:lstStyle/>
          <a:p>
            <a:fld id="{38EECD90-DE62-F041-BD78-ED4B427D0995}" type="datetimeFigureOut">
              <a:rPr lang="en-US" smtClean="0"/>
              <a:t>10/18/23</a:t>
            </a:fld>
            <a:endParaRPr lang="en-US"/>
          </a:p>
        </p:txBody>
      </p:sp>
      <p:sp>
        <p:nvSpPr>
          <p:cNvPr id="4" name="Footer Placeholder 3">
            <a:extLst>
              <a:ext uri="{FF2B5EF4-FFF2-40B4-BE49-F238E27FC236}">
                <a16:creationId xmlns:a16="http://schemas.microsoft.com/office/drawing/2014/main" id="{C99367F0-B6FF-9644-B479-6E33519D6A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20B863-5734-FE43-8492-BE6DF59C253A}"/>
              </a:ext>
            </a:extLst>
          </p:cNvPr>
          <p:cNvSpPr>
            <a:spLocks noGrp="1"/>
          </p:cNvSpPr>
          <p:nvPr>
            <p:ph type="sldNum" sz="quarter" idx="12"/>
          </p:nvPr>
        </p:nvSpPr>
        <p:spPr/>
        <p:txBody>
          <a:bodyPr/>
          <a:lstStyle/>
          <a:p>
            <a:fld id="{EB41833C-3E55-6840-8D60-7584A09630D9}" type="slidenum">
              <a:rPr lang="en-US" smtClean="0"/>
              <a:t>‹#›</a:t>
            </a:fld>
            <a:endParaRPr lang="en-US"/>
          </a:p>
        </p:txBody>
      </p:sp>
    </p:spTree>
    <p:extLst>
      <p:ext uri="{BB962C8B-B14F-4D97-AF65-F5344CB8AC3E}">
        <p14:creationId xmlns:p14="http://schemas.microsoft.com/office/powerpoint/2010/main" val="2076410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7E2409-B726-FD49-B56E-7C5B5A47385A}"/>
              </a:ext>
            </a:extLst>
          </p:cNvPr>
          <p:cNvSpPr>
            <a:spLocks noGrp="1"/>
          </p:cNvSpPr>
          <p:nvPr>
            <p:ph type="dt" sz="half" idx="10"/>
          </p:nvPr>
        </p:nvSpPr>
        <p:spPr/>
        <p:txBody>
          <a:bodyPr/>
          <a:lstStyle/>
          <a:p>
            <a:fld id="{38EECD90-DE62-F041-BD78-ED4B427D0995}" type="datetimeFigureOut">
              <a:rPr lang="en-US" smtClean="0"/>
              <a:t>10/18/23</a:t>
            </a:fld>
            <a:endParaRPr lang="en-US"/>
          </a:p>
        </p:txBody>
      </p:sp>
      <p:sp>
        <p:nvSpPr>
          <p:cNvPr id="3" name="Footer Placeholder 2">
            <a:extLst>
              <a:ext uri="{FF2B5EF4-FFF2-40B4-BE49-F238E27FC236}">
                <a16:creationId xmlns:a16="http://schemas.microsoft.com/office/drawing/2014/main" id="{943CF619-2095-6C46-BA3D-0CA9315109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276BDE-920B-4C48-96F9-B01CF0824488}"/>
              </a:ext>
            </a:extLst>
          </p:cNvPr>
          <p:cNvSpPr>
            <a:spLocks noGrp="1"/>
          </p:cNvSpPr>
          <p:nvPr>
            <p:ph type="sldNum" sz="quarter" idx="12"/>
          </p:nvPr>
        </p:nvSpPr>
        <p:spPr/>
        <p:txBody>
          <a:bodyPr/>
          <a:lstStyle/>
          <a:p>
            <a:fld id="{EB41833C-3E55-6840-8D60-7584A09630D9}" type="slidenum">
              <a:rPr lang="en-US" smtClean="0"/>
              <a:t>‹#›</a:t>
            </a:fld>
            <a:endParaRPr lang="en-US"/>
          </a:p>
        </p:txBody>
      </p:sp>
    </p:spTree>
    <p:extLst>
      <p:ext uri="{BB962C8B-B14F-4D97-AF65-F5344CB8AC3E}">
        <p14:creationId xmlns:p14="http://schemas.microsoft.com/office/powerpoint/2010/main" val="3016445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8B34D-47CE-8044-B9DD-6CCE46BF2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582D9F-989E-8A43-BF77-A805237A9C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26F13E-E3B9-C840-BD15-4F64DEC968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BF1EA0-1719-6844-ACAD-99DE290DB14B}"/>
              </a:ext>
            </a:extLst>
          </p:cNvPr>
          <p:cNvSpPr>
            <a:spLocks noGrp="1"/>
          </p:cNvSpPr>
          <p:nvPr>
            <p:ph type="dt" sz="half" idx="10"/>
          </p:nvPr>
        </p:nvSpPr>
        <p:spPr/>
        <p:txBody>
          <a:bodyPr/>
          <a:lstStyle/>
          <a:p>
            <a:fld id="{38EECD90-DE62-F041-BD78-ED4B427D0995}" type="datetimeFigureOut">
              <a:rPr lang="en-US" smtClean="0"/>
              <a:t>10/18/23</a:t>
            </a:fld>
            <a:endParaRPr lang="en-US"/>
          </a:p>
        </p:txBody>
      </p:sp>
      <p:sp>
        <p:nvSpPr>
          <p:cNvPr id="6" name="Footer Placeholder 5">
            <a:extLst>
              <a:ext uri="{FF2B5EF4-FFF2-40B4-BE49-F238E27FC236}">
                <a16:creationId xmlns:a16="http://schemas.microsoft.com/office/drawing/2014/main" id="{66D36877-848C-8A4B-A342-5B8C4E6A8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D0F063-93AE-2846-954D-E8707AAC8EA3}"/>
              </a:ext>
            </a:extLst>
          </p:cNvPr>
          <p:cNvSpPr>
            <a:spLocks noGrp="1"/>
          </p:cNvSpPr>
          <p:nvPr>
            <p:ph type="sldNum" sz="quarter" idx="12"/>
          </p:nvPr>
        </p:nvSpPr>
        <p:spPr/>
        <p:txBody>
          <a:bodyPr/>
          <a:lstStyle/>
          <a:p>
            <a:fld id="{EB41833C-3E55-6840-8D60-7584A09630D9}" type="slidenum">
              <a:rPr lang="en-US" smtClean="0"/>
              <a:t>‹#›</a:t>
            </a:fld>
            <a:endParaRPr lang="en-US"/>
          </a:p>
        </p:txBody>
      </p:sp>
    </p:spTree>
    <p:extLst>
      <p:ext uri="{BB962C8B-B14F-4D97-AF65-F5344CB8AC3E}">
        <p14:creationId xmlns:p14="http://schemas.microsoft.com/office/powerpoint/2010/main" val="1594942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627CF-154D-D44F-8029-2C8FA9DF51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89426D-A9D5-8644-9765-F9AFBA8683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5C3430-3842-5E4C-9C3E-38F7E37BC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6F78BA-3B8E-864D-9D7A-20031CFAC5EE}"/>
              </a:ext>
            </a:extLst>
          </p:cNvPr>
          <p:cNvSpPr>
            <a:spLocks noGrp="1"/>
          </p:cNvSpPr>
          <p:nvPr>
            <p:ph type="dt" sz="half" idx="10"/>
          </p:nvPr>
        </p:nvSpPr>
        <p:spPr/>
        <p:txBody>
          <a:bodyPr/>
          <a:lstStyle/>
          <a:p>
            <a:fld id="{38EECD90-DE62-F041-BD78-ED4B427D0995}" type="datetimeFigureOut">
              <a:rPr lang="en-US" smtClean="0"/>
              <a:t>10/18/23</a:t>
            </a:fld>
            <a:endParaRPr lang="en-US"/>
          </a:p>
        </p:txBody>
      </p:sp>
      <p:sp>
        <p:nvSpPr>
          <p:cNvPr id="6" name="Footer Placeholder 5">
            <a:extLst>
              <a:ext uri="{FF2B5EF4-FFF2-40B4-BE49-F238E27FC236}">
                <a16:creationId xmlns:a16="http://schemas.microsoft.com/office/drawing/2014/main" id="{12ABA2BC-45C2-D043-8F42-9CB8E4C755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F44022-1942-934A-B9B1-4720E2489A11}"/>
              </a:ext>
            </a:extLst>
          </p:cNvPr>
          <p:cNvSpPr>
            <a:spLocks noGrp="1"/>
          </p:cNvSpPr>
          <p:nvPr>
            <p:ph type="sldNum" sz="quarter" idx="12"/>
          </p:nvPr>
        </p:nvSpPr>
        <p:spPr/>
        <p:txBody>
          <a:bodyPr/>
          <a:lstStyle/>
          <a:p>
            <a:fld id="{EB41833C-3E55-6840-8D60-7584A09630D9}" type="slidenum">
              <a:rPr lang="en-US" smtClean="0"/>
              <a:t>‹#›</a:t>
            </a:fld>
            <a:endParaRPr lang="en-US"/>
          </a:p>
        </p:txBody>
      </p:sp>
    </p:spTree>
    <p:extLst>
      <p:ext uri="{BB962C8B-B14F-4D97-AF65-F5344CB8AC3E}">
        <p14:creationId xmlns:p14="http://schemas.microsoft.com/office/powerpoint/2010/main" val="3014481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A6AB97-819B-014C-9195-3F356177E1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C6066B-094C-944C-A418-3EE69948BE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C3CB76-F99B-8145-85C8-4F2A9E2C58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EECD90-DE62-F041-BD78-ED4B427D0995}" type="datetimeFigureOut">
              <a:rPr lang="en-US" smtClean="0"/>
              <a:t>10/18/23</a:t>
            </a:fld>
            <a:endParaRPr lang="en-US"/>
          </a:p>
        </p:txBody>
      </p:sp>
      <p:sp>
        <p:nvSpPr>
          <p:cNvPr id="5" name="Footer Placeholder 4">
            <a:extLst>
              <a:ext uri="{FF2B5EF4-FFF2-40B4-BE49-F238E27FC236}">
                <a16:creationId xmlns:a16="http://schemas.microsoft.com/office/drawing/2014/main" id="{886F5B31-D5F6-2F4C-84DF-98A227D038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64534F-7D3A-DD44-86A5-D14C92B417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41833C-3E55-6840-8D60-7584A09630D9}" type="slidenum">
              <a:rPr lang="en-US" smtClean="0"/>
              <a:t>‹#›</a:t>
            </a:fld>
            <a:endParaRPr lang="en-US"/>
          </a:p>
        </p:txBody>
      </p:sp>
    </p:spTree>
    <p:extLst>
      <p:ext uri="{BB962C8B-B14F-4D97-AF65-F5344CB8AC3E}">
        <p14:creationId xmlns:p14="http://schemas.microsoft.com/office/powerpoint/2010/main" val="3928806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emf"/></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https://nextstrain.org/ncov/global"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409FDF-8088-C94D-B031-488F8AD6E16D}"/>
              </a:ext>
            </a:extLst>
          </p:cNvPr>
          <p:cNvPicPr>
            <a:picLocks noChangeAspect="1"/>
          </p:cNvPicPr>
          <p:nvPr/>
        </p:nvPicPr>
        <p:blipFill>
          <a:blip r:embed="rId2"/>
          <a:stretch>
            <a:fillRect/>
          </a:stretch>
        </p:blipFill>
        <p:spPr>
          <a:xfrm>
            <a:off x="-1" y="0"/>
            <a:ext cx="12225961" cy="6858000"/>
          </a:xfrm>
          <a:prstGeom prst="rect">
            <a:avLst/>
          </a:prstGeom>
        </p:spPr>
      </p:pic>
      <p:sp>
        <p:nvSpPr>
          <p:cNvPr id="4" name="Rectangle 3">
            <a:extLst>
              <a:ext uri="{FF2B5EF4-FFF2-40B4-BE49-F238E27FC236}">
                <a16:creationId xmlns:a16="http://schemas.microsoft.com/office/drawing/2014/main" id="{AD48816A-5B2E-3549-89F2-1FF251BE2BFF}"/>
              </a:ext>
            </a:extLst>
          </p:cNvPr>
          <p:cNvSpPr/>
          <p:nvPr/>
        </p:nvSpPr>
        <p:spPr>
          <a:xfrm>
            <a:off x="-1" y="0"/>
            <a:ext cx="6960704" cy="1569660"/>
          </a:xfrm>
          <a:prstGeom prst="rect">
            <a:avLst/>
          </a:prstGeom>
        </p:spPr>
        <p:txBody>
          <a:bodyPr wrap="square">
            <a:spAutoFit/>
          </a:bodyPr>
          <a:lstStyle/>
          <a:p>
            <a:r>
              <a:rPr lang="en-US" sz="7200" b="1" dirty="0">
                <a:latin typeface="Open Sans ExtraBold" panose="020B0606030504020204" pitchFamily="34" charset="0"/>
                <a:ea typeface="Open Sans ExtraBold" panose="020B0606030504020204" pitchFamily="34" charset="0"/>
                <a:cs typeface="Open Sans ExtraBold" panose="020B0606030504020204" pitchFamily="34" charset="0"/>
              </a:rPr>
              <a:t>Evolution</a:t>
            </a:r>
            <a:endPar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endParaRPr>
          </a:p>
          <a:p>
            <a:r>
              <a:rPr lang="en-US" sz="2400" b="1" dirty="0">
                <a:latin typeface="Open Sans SemiBold" panose="020B0606030504020204" pitchFamily="34" charset="0"/>
                <a:ea typeface="Open Sans SemiBold" panose="020B0606030504020204" pitchFamily="34" charset="0"/>
                <a:cs typeface="Open Sans SemiBold" panose="020B0606030504020204" pitchFamily="34" charset="0"/>
              </a:rPr>
              <a:t>Molecular evolution</a:t>
            </a:r>
            <a:endParaRPr lang="en-US" b="1" dirty="0">
              <a:latin typeface="Open Sans SemiBold" panose="020B0606030504020204" pitchFamily="34" charset="0"/>
              <a:ea typeface="Open Sans SemiBold" panose="020B0606030504020204" pitchFamily="34" charset="0"/>
              <a:cs typeface="Open Sans SemiBold" panose="020B0606030504020204" pitchFamily="34" charset="0"/>
            </a:endParaRPr>
          </a:p>
        </p:txBody>
      </p:sp>
    </p:spTree>
    <p:extLst>
      <p:ext uri="{BB962C8B-B14F-4D97-AF65-F5344CB8AC3E}">
        <p14:creationId xmlns:p14="http://schemas.microsoft.com/office/powerpoint/2010/main" val="274020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8486619"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Coronavirus: where do mutations occur?</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9" y="949911"/>
            <a:ext cx="5993736" cy="1077218"/>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Mutations are pretty much randomly distributed across the genome</a:t>
            </a:r>
          </a:p>
          <a:p>
            <a:pPr>
              <a:spcAft>
                <a:spcPts val="1200"/>
              </a:spcAft>
            </a:pPr>
            <a:r>
              <a:rPr lang="en-US" dirty="0"/>
              <a:t>But there are some peaks!</a:t>
            </a:r>
          </a:p>
        </p:txBody>
      </p:sp>
      <p:pic>
        <p:nvPicPr>
          <p:cNvPr id="9" name="Picture 8" descr="Chart, scatter chart&#10;&#10;Description automatically generated">
            <a:extLst>
              <a:ext uri="{FF2B5EF4-FFF2-40B4-BE49-F238E27FC236}">
                <a16:creationId xmlns:a16="http://schemas.microsoft.com/office/drawing/2014/main" id="{87C7C73A-C3C4-8740-B828-A3918DE7832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53120" y="1988560"/>
            <a:ext cx="9738880" cy="4869440"/>
          </a:xfrm>
          <a:prstGeom prst="rect">
            <a:avLst/>
          </a:prstGeom>
        </p:spPr>
      </p:pic>
    </p:spTree>
    <p:extLst>
      <p:ext uri="{BB962C8B-B14F-4D97-AF65-F5344CB8AC3E}">
        <p14:creationId xmlns:p14="http://schemas.microsoft.com/office/powerpoint/2010/main" val="22726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8486619"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Coronavirus: where do mutations occur?</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9" y="949911"/>
            <a:ext cx="5993736" cy="1077218"/>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Mutations are pretty much randomly distributed across the genome</a:t>
            </a:r>
          </a:p>
          <a:p>
            <a:pPr>
              <a:spcAft>
                <a:spcPts val="1200"/>
              </a:spcAft>
            </a:pPr>
            <a:r>
              <a:rPr lang="en-US" dirty="0"/>
              <a:t>But there are some peaks!</a:t>
            </a:r>
          </a:p>
        </p:txBody>
      </p:sp>
      <p:pic>
        <p:nvPicPr>
          <p:cNvPr id="5" name="Picture 4" descr="Bar chart&#10;&#10;Description automatically generated with medium confidence">
            <a:extLst>
              <a:ext uri="{FF2B5EF4-FFF2-40B4-BE49-F238E27FC236}">
                <a16:creationId xmlns:a16="http://schemas.microsoft.com/office/drawing/2014/main" id="{4F314F1C-EFA7-7147-B07D-81CE8BDBA6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183142"/>
            <a:ext cx="12192000" cy="2808722"/>
          </a:xfrm>
          <a:prstGeom prst="rect">
            <a:avLst/>
          </a:prstGeom>
        </p:spPr>
      </p:pic>
    </p:spTree>
    <p:extLst>
      <p:ext uri="{BB962C8B-B14F-4D97-AF65-F5344CB8AC3E}">
        <p14:creationId xmlns:p14="http://schemas.microsoft.com/office/powerpoint/2010/main" val="1009370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8486619"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Coronavirus: where do mutations occur?</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9" y="949911"/>
            <a:ext cx="5993736" cy="369332"/>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Is there evidence for positive selection?</a:t>
            </a:r>
          </a:p>
        </p:txBody>
      </p:sp>
      <p:pic>
        <p:nvPicPr>
          <p:cNvPr id="4" name="Picture 3" descr="Chart, histogram&#10;&#10;Description automatically generated">
            <a:extLst>
              <a:ext uri="{FF2B5EF4-FFF2-40B4-BE49-F238E27FC236}">
                <a16:creationId xmlns:a16="http://schemas.microsoft.com/office/drawing/2014/main" id="{3275060D-4F40-E844-9656-A2ECE2C05B21}"/>
              </a:ext>
            </a:extLst>
          </p:cNvPr>
          <p:cNvPicPr>
            <a:picLocks noChangeAspect="1"/>
          </p:cNvPicPr>
          <p:nvPr/>
        </p:nvPicPr>
        <p:blipFill>
          <a:blip r:embed="rId2"/>
          <a:stretch>
            <a:fillRect/>
          </a:stretch>
        </p:blipFill>
        <p:spPr>
          <a:xfrm>
            <a:off x="3858016" y="1714741"/>
            <a:ext cx="8333984" cy="5143259"/>
          </a:xfrm>
          <a:prstGeom prst="rect">
            <a:avLst/>
          </a:prstGeom>
        </p:spPr>
      </p:pic>
    </p:spTree>
    <p:extLst>
      <p:ext uri="{BB962C8B-B14F-4D97-AF65-F5344CB8AC3E}">
        <p14:creationId xmlns:p14="http://schemas.microsoft.com/office/powerpoint/2010/main" val="703132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8486619"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Coronavirus: where do mutations occur?</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70349" y="980391"/>
            <a:ext cx="5993736" cy="1661993"/>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Is there evidence for positive selection?</a:t>
            </a:r>
          </a:p>
          <a:p>
            <a:pPr>
              <a:spcAft>
                <a:spcPts val="1200"/>
              </a:spcAft>
            </a:pPr>
            <a:r>
              <a:rPr lang="en-US" dirty="0"/>
              <a:t>No… but!</a:t>
            </a:r>
          </a:p>
          <a:p>
            <a:pPr>
              <a:spcAft>
                <a:spcPts val="1200"/>
              </a:spcAft>
            </a:pPr>
            <a:r>
              <a:rPr lang="en-US" dirty="0"/>
              <a:t>Little selection early in a pandemic!</a:t>
            </a:r>
          </a:p>
          <a:p>
            <a:pPr>
              <a:spcAft>
                <a:spcPts val="1200"/>
              </a:spcAft>
            </a:pPr>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FE5A5984-4953-5744-B2B1-B71754CB37C6}"/>
              </a:ext>
            </a:extLst>
          </p:cNvPr>
          <p:cNvPicPr>
            <a:picLocks noChangeAspect="1"/>
          </p:cNvPicPr>
          <p:nvPr/>
        </p:nvPicPr>
        <p:blipFill>
          <a:blip r:embed="rId2"/>
          <a:stretch>
            <a:fillRect/>
          </a:stretch>
        </p:blipFill>
        <p:spPr>
          <a:xfrm>
            <a:off x="0" y="2769935"/>
            <a:ext cx="12192000" cy="4088065"/>
          </a:xfrm>
          <a:prstGeom prst="rect">
            <a:avLst/>
          </a:prstGeom>
        </p:spPr>
      </p:pic>
    </p:spTree>
    <p:extLst>
      <p:ext uri="{BB962C8B-B14F-4D97-AF65-F5344CB8AC3E}">
        <p14:creationId xmlns:p14="http://schemas.microsoft.com/office/powerpoint/2010/main" val="3197087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8486619"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Coronavirus: where do mutations occur?</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70349" y="980391"/>
            <a:ext cx="5993736" cy="1661993"/>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Is there evidence for positive selection?</a:t>
            </a:r>
          </a:p>
          <a:p>
            <a:pPr>
              <a:spcAft>
                <a:spcPts val="1200"/>
              </a:spcAft>
            </a:pPr>
            <a:r>
              <a:rPr lang="en-US" dirty="0"/>
              <a:t>No… but!</a:t>
            </a:r>
          </a:p>
          <a:p>
            <a:pPr>
              <a:spcAft>
                <a:spcPts val="1200"/>
              </a:spcAft>
            </a:pPr>
            <a:r>
              <a:rPr lang="en-US" dirty="0"/>
              <a:t>Little selection early in a pandemic!</a:t>
            </a:r>
          </a:p>
          <a:p>
            <a:pPr>
              <a:spcAft>
                <a:spcPts val="1200"/>
              </a:spcAft>
            </a:pPr>
            <a:endParaRPr lang="en-US" dirty="0"/>
          </a:p>
        </p:txBody>
      </p:sp>
      <p:pic>
        <p:nvPicPr>
          <p:cNvPr id="4" name="Picture 3" descr="Chart&#10;&#10;Description automatically generated">
            <a:extLst>
              <a:ext uri="{FF2B5EF4-FFF2-40B4-BE49-F238E27FC236}">
                <a16:creationId xmlns:a16="http://schemas.microsoft.com/office/drawing/2014/main" id="{6297B693-19F0-834E-AA02-3EDEE010FC5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429000"/>
            <a:ext cx="12192000" cy="2860939"/>
          </a:xfrm>
          <a:prstGeom prst="rect">
            <a:avLst/>
          </a:prstGeom>
        </p:spPr>
      </p:pic>
    </p:spTree>
    <p:extLst>
      <p:ext uri="{BB962C8B-B14F-4D97-AF65-F5344CB8AC3E}">
        <p14:creationId xmlns:p14="http://schemas.microsoft.com/office/powerpoint/2010/main" val="2250624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11926663"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DNA holds clues about genealogy and modes of evolution</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9" y="949911"/>
            <a:ext cx="4064010" cy="1077218"/>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Phylogenetic reconstruction</a:t>
            </a:r>
          </a:p>
          <a:p>
            <a:pPr>
              <a:spcAft>
                <a:spcPts val="600"/>
              </a:spcAft>
            </a:pPr>
            <a:r>
              <a:rPr lang="en-US" dirty="0"/>
              <a:t>Molecular clocks</a:t>
            </a:r>
          </a:p>
          <a:p>
            <a:pPr>
              <a:spcAft>
                <a:spcPts val="600"/>
              </a:spcAft>
            </a:pPr>
            <a:r>
              <a:rPr lang="en-US" dirty="0"/>
              <a:t>Signatures of natural selection</a:t>
            </a:r>
          </a:p>
        </p:txBody>
      </p:sp>
      <p:pic>
        <p:nvPicPr>
          <p:cNvPr id="6" name="Picture 5" descr="A group of fish swimming in water&#10;&#10;Description automatically generated with low confidence">
            <a:extLst>
              <a:ext uri="{FF2B5EF4-FFF2-40B4-BE49-F238E27FC236}">
                <a16:creationId xmlns:a16="http://schemas.microsoft.com/office/drawing/2014/main" id="{44C49FBC-5887-9E45-B1E9-44DA449D77A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87301" y="1488520"/>
            <a:ext cx="4354156" cy="2519124"/>
          </a:xfrm>
          <a:prstGeom prst="rect">
            <a:avLst/>
          </a:prstGeom>
        </p:spPr>
      </p:pic>
      <p:pic>
        <p:nvPicPr>
          <p:cNvPr id="8" name="Picture 7" descr="A picture containing logo&#10;&#10;Description automatically generated">
            <a:extLst>
              <a:ext uri="{FF2B5EF4-FFF2-40B4-BE49-F238E27FC236}">
                <a16:creationId xmlns:a16="http://schemas.microsoft.com/office/drawing/2014/main" id="{2E29E06D-1694-7E4D-A170-D7443C5055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00065" y="4457340"/>
            <a:ext cx="4358085" cy="2253497"/>
          </a:xfrm>
          <a:prstGeom prst="rect">
            <a:avLst/>
          </a:prstGeom>
        </p:spPr>
      </p:pic>
      <p:sp>
        <p:nvSpPr>
          <p:cNvPr id="13" name="TextBox 12">
            <a:extLst>
              <a:ext uri="{FF2B5EF4-FFF2-40B4-BE49-F238E27FC236}">
                <a16:creationId xmlns:a16="http://schemas.microsoft.com/office/drawing/2014/main" id="{4EC71675-0F39-E249-9000-7104086B8CB3}"/>
              </a:ext>
            </a:extLst>
          </p:cNvPr>
          <p:cNvSpPr txBox="1"/>
          <p:nvPr/>
        </p:nvSpPr>
        <p:spPr>
          <a:xfrm>
            <a:off x="3504187" y="2380923"/>
            <a:ext cx="316112" cy="230832"/>
          </a:xfrm>
          <a:prstGeom prst="rect">
            <a:avLst/>
          </a:prstGeom>
          <a:noFill/>
        </p:spPr>
        <p:txBody>
          <a:bodyPr wrap="none" rtlCol="0">
            <a:spAutoFit/>
          </a:bodyPr>
          <a:lstStyle/>
          <a:p>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26</a:t>
            </a:r>
          </a:p>
        </p:txBody>
      </p:sp>
      <p:sp>
        <p:nvSpPr>
          <p:cNvPr id="14" name="TextBox 13">
            <a:extLst>
              <a:ext uri="{FF2B5EF4-FFF2-40B4-BE49-F238E27FC236}">
                <a16:creationId xmlns:a16="http://schemas.microsoft.com/office/drawing/2014/main" id="{892559A4-D29F-AB4F-B076-F080CDA3992D}"/>
              </a:ext>
            </a:extLst>
          </p:cNvPr>
          <p:cNvSpPr txBox="1"/>
          <p:nvPr/>
        </p:nvSpPr>
        <p:spPr>
          <a:xfrm>
            <a:off x="3793112" y="2380923"/>
            <a:ext cx="316112" cy="230832"/>
          </a:xfrm>
          <a:prstGeom prst="rect">
            <a:avLst/>
          </a:prstGeom>
          <a:noFill/>
        </p:spPr>
        <p:txBody>
          <a:bodyPr wrap="none" rtlCol="0">
            <a:spAutoFit/>
          </a:bodyPr>
          <a:lstStyle/>
          <a:p>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64</a:t>
            </a:r>
          </a:p>
        </p:txBody>
      </p:sp>
      <p:sp>
        <p:nvSpPr>
          <p:cNvPr id="15" name="TextBox 14">
            <a:extLst>
              <a:ext uri="{FF2B5EF4-FFF2-40B4-BE49-F238E27FC236}">
                <a16:creationId xmlns:a16="http://schemas.microsoft.com/office/drawing/2014/main" id="{BEDF358E-4710-FD49-ADC5-FB38F9F4B970}"/>
              </a:ext>
            </a:extLst>
          </p:cNvPr>
          <p:cNvSpPr txBox="1"/>
          <p:nvPr/>
        </p:nvSpPr>
        <p:spPr>
          <a:xfrm>
            <a:off x="4100086" y="2380923"/>
            <a:ext cx="316112" cy="230832"/>
          </a:xfrm>
          <a:prstGeom prst="rect">
            <a:avLst/>
          </a:prstGeom>
          <a:noFill/>
        </p:spPr>
        <p:txBody>
          <a:bodyPr wrap="none" rtlCol="0">
            <a:spAutoFit/>
          </a:bodyPr>
          <a:lstStyle/>
          <a:p>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75</a:t>
            </a:r>
          </a:p>
        </p:txBody>
      </p:sp>
      <p:sp>
        <p:nvSpPr>
          <p:cNvPr id="16" name="TextBox 15">
            <a:extLst>
              <a:ext uri="{FF2B5EF4-FFF2-40B4-BE49-F238E27FC236}">
                <a16:creationId xmlns:a16="http://schemas.microsoft.com/office/drawing/2014/main" id="{4CC1B551-A335-C04B-9292-9529C5485615}"/>
              </a:ext>
            </a:extLst>
          </p:cNvPr>
          <p:cNvSpPr txBox="1"/>
          <p:nvPr/>
        </p:nvSpPr>
        <p:spPr>
          <a:xfrm>
            <a:off x="4392167" y="2380923"/>
            <a:ext cx="381836" cy="230832"/>
          </a:xfrm>
          <a:prstGeom prst="rect">
            <a:avLst/>
          </a:prstGeom>
          <a:noFill/>
        </p:spPr>
        <p:txBody>
          <a:bodyPr wrap="none" rtlCol="0">
            <a:spAutoFit/>
          </a:bodyPr>
          <a:lstStyle/>
          <a:p>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122</a:t>
            </a:r>
          </a:p>
        </p:txBody>
      </p:sp>
      <p:sp>
        <p:nvSpPr>
          <p:cNvPr id="17" name="TextBox 16">
            <a:extLst>
              <a:ext uri="{FF2B5EF4-FFF2-40B4-BE49-F238E27FC236}">
                <a16:creationId xmlns:a16="http://schemas.microsoft.com/office/drawing/2014/main" id="{4F4DEA23-2348-B943-8A24-39B26D5B1638}"/>
              </a:ext>
            </a:extLst>
          </p:cNvPr>
          <p:cNvSpPr txBox="1"/>
          <p:nvPr/>
        </p:nvSpPr>
        <p:spPr>
          <a:xfrm>
            <a:off x="4704702" y="2380923"/>
            <a:ext cx="381836" cy="230832"/>
          </a:xfrm>
          <a:prstGeom prst="rect">
            <a:avLst/>
          </a:prstGeom>
          <a:noFill/>
        </p:spPr>
        <p:txBody>
          <a:bodyPr wrap="none" rtlCol="0">
            <a:spAutoFit/>
          </a:bodyPr>
          <a:lstStyle/>
          <a:p>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128</a:t>
            </a:r>
          </a:p>
        </p:txBody>
      </p:sp>
      <p:sp>
        <p:nvSpPr>
          <p:cNvPr id="18" name="TextBox 17">
            <a:extLst>
              <a:ext uri="{FF2B5EF4-FFF2-40B4-BE49-F238E27FC236}">
                <a16:creationId xmlns:a16="http://schemas.microsoft.com/office/drawing/2014/main" id="{D46AC389-7A57-1A44-9BAD-450EEC355214}"/>
              </a:ext>
            </a:extLst>
          </p:cNvPr>
          <p:cNvSpPr txBox="1"/>
          <p:nvPr/>
        </p:nvSpPr>
        <p:spPr>
          <a:xfrm>
            <a:off x="5015450" y="2380923"/>
            <a:ext cx="381836" cy="230832"/>
          </a:xfrm>
          <a:prstGeom prst="rect">
            <a:avLst/>
          </a:prstGeom>
          <a:noFill/>
        </p:spPr>
        <p:txBody>
          <a:bodyPr wrap="none" rtlCol="0">
            <a:spAutoFit/>
          </a:bodyPr>
          <a:lstStyle/>
          <a:p>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453</a:t>
            </a:r>
          </a:p>
        </p:txBody>
      </p:sp>
      <p:sp>
        <p:nvSpPr>
          <p:cNvPr id="19" name="TextBox 18">
            <a:extLst>
              <a:ext uri="{FF2B5EF4-FFF2-40B4-BE49-F238E27FC236}">
                <a16:creationId xmlns:a16="http://schemas.microsoft.com/office/drawing/2014/main" id="{6B62EFFD-9AB5-B34E-9AB8-3345FB2EBE4A}"/>
              </a:ext>
            </a:extLst>
          </p:cNvPr>
          <p:cNvSpPr txBox="1"/>
          <p:nvPr/>
        </p:nvSpPr>
        <p:spPr>
          <a:xfrm>
            <a:off x="5340586" y="2380923"/>
            <a:ext cx="316112" cy="230832"/>
          </a:xfrm>
          <a:prstGeom prst="rect">
            <a:avLst/>
          </a:prstGeom>
          <a:noFill/>
        </p:spPr>
        <p:txBody>
          <a:bodyPr wrap="none" rtlCol="0">
            <a:spAutoFit/>
          </a:bodyPr>
          <a:lstStyle/>
          <a:p>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40</a:t>
            </a:r>
          </a:p>
        </p:txBody>
      </p:sp>
      <p:sp>
        <p:nvSpPr>
          <p:cNvPr id="20" name="TextBox 19">
            <a:extLst>
              <a:ext uri="{FF2B5EF4-FFF2-40B4-BE49-F238E27FC236}">
                <a16:creationId xmlns:a16="http://schemas.microsoft.com/office/drawing/2014/main" id="{E685CC9B-9D1F-6D46-AB16-1AF812464DA9}"/>
              </a:ext>
            </a:extLst>
          </p:cNvPr>
          <p:cNvSpPr txBox="1"/>
          <p:nvPr/>
        </p:nvSpPr>
        <p:spPr>
          <a:xfrm>
            <a:off x="5688448" y="2380923"/>
            <a:ext cx="316112" cy="230832"/>
          </a:xfrm>
          <a:prstGeom prst="rect">
            <a:avLst/>
          </a:prstGeom>
          <a:noFill/>
        </p:spPr>
        <p:txBody>
          <a:bodyPr wrap="none" rtlCol="0">
            <a:spAutoFit/>
          </a:bodyPr>
          <a:lstStyle/>
          <a:p>
            <a:r>
              <a:rPr lang="en-US" sz="9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88</a:t>
            </a:r>
          </a:p>
        </p:txBody>
      </p:sp>
      <p:sp>
        <p:nvSpPr>
          <p:cNvPr id="21" name="TextBox 20">
            <a:extLst>
              <a:ext uri="{FF2B5EF4-FFF2-40B4-BE49-F238E27FC236}">
                <a16:creationId xmlns:a16="http://schemas.microsoft.com/office/drawing/2014/main" id="{F19D0903-F3AE-EC44-BBD6-3489CB0054C7}"/>
              </a:ext>
            </a:extLst>
          </p:cNvPr>
          <p:cNvSpPr txBox="1"/>
          <p:nvPr/>
        </p:nvSpPr>
        <p:spPr>
          <a:xfrm>
            <a:off x="3419489" y="2058552"/>
            <a:ext cx="851900" cy="369332"/>
          </a:xfrm>
          <a:prstGeom prst="rect">
            <a:avLst/>
          </a:prstGeom>
          <a:noFill/>
        </p:spPr>
        <p:txBody>
          <a:bodyPr wrap="none" rtlCol="0">
            <a:spAutoFit/>
          </a:bodyPr>
          <a:lstStyle/>
          <a:p>
            <a:r>
              <a:rPr lang="en-US"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COX-1</a:t>
            </a:r>
          </a:p>
        </p:txBody>
      </p:sp>
      <p:sp>
        <p:nvSpPr>
          <p:cNvPr id="22" name="TextBox 21">
            <a:extLst>
              <a:ext uri="{FF2B5EF4-FFF2-40B4-BE49-F238E27FC236}">
                <a16:creationId xmlns:a16="http://schemas.microsoft.com/office/drawing/2014/main" id="{EB181AD2-CBBE-1943-9687-F5975230E466}"/>
              </a:ext>
            </a:extLst>
          </p:cNvPr>
          <p:cNvSpPr txBox="1"/>
          <p:nvPr/>
        </p:nvSpPr>
        <p:spPr>
          <a:xfrm>
            <a:off x="5261383" y="2058552"/>
            <a:ext cx="851900" cy="369332"/>
          </a:xfrm>
          <a:prstGeom prst="rect">
            <a:avLst/>
          </a:prstGeom>
          <a:noFill/>
        </p:spPr>
        <p:txBody>
          <a:bodyPr wrap="none" rtlCol="0">
            <a:spAutoFit/>
          </a:bodyPr>
          <a:lstStyle/>
          <a:p>
            <a:r>
              <a:rPr lang="en-US" b="1" dirty="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rPr>
              <a:t>COX-3</a:t>
            </a:r>
          </a:p>
        </p:txBody>
      </p:sp>
      <p:grpSp>
        <p:nvGrpSpPr>
          <p:cNvPr id="9" name="Group 8">
            <a:extLst>
              <a:ext uri="{FF2B5EF4-FFF2-40B4-BE49-F238E27FC236}">
                <a16:creationId xmlns:a16="http://schemas.microsoft.com/office/drawing/2014/main" id="{D5D340D4-2669-4B41-BCB6-45CA43AD0334}"/>
              </a:ext>
            </a:extLst>
          </p:cNvPr>
          <p:cNvGrpSpPr/>
          <p:nvPr/>
        </p:nvGrpSpPr>
        <p:grpSpPr>
          <a:xfrm>
            <a:off x="885633" y="1215373"/>
            <a:ext cx="6174420" cy="5642627"/>
            <a:chOff x="0" y="1215373"/>
            <a:chExt cx="6174420" cy="5642627"/>
          </a:xfrm>
        </p:grpSpPr>
        <p:grpSp>
          <p:nvGrpSpPr>
            <p:cNvPr id="11" name="Group 10">
              <a:extLst>
                <a:ext uri="{FF2B5EF4-FFF2-40B4-BE49-F238E27FC236}">
                  <a16:creationId xmlns:a16="http://schemas.microsoft.com/office/drawing/2014/main" id="{DBF55F1F-C936-164D-8701-75C5DDC182A2}"/>
                </a:ext>
              </a:extLst>
            </p:cNvPr>
            <p:cNvGrpSpPr/>
            <p:nvPr/>
          </p:nvGrpSpPr>
          <p:grpSpPr>
            <a:xfrm flipV="1">
              <a:off x="0" y="2653515"/>
              <a:ext cx="1191934" cy="3899031"/>
              <a:chOff x="266474" y="1027635"/>
              <a:chExt cx="976766" cy="5337401"/>
            </a:xfrm>
          </p:grpSpPr>
          <p:cxnSp>
            <p:nvCxnSpPr>
              <p:cNvPr id="23" name="Straight Connector 22">
                <a:extLst>
                  <a:ext uri="{FF2B5EF4-FFF2-40B4-BE49-F238E27FC236}">
                    <a16:creationId xmlns:a16="http://schemas.microsoft.com/office/drawing/2014/main" id="{5ADF6FE5-147E-644F-B026-19F788690143}"/>
                  </a:ext>
                </a:extLst>
              </p:cNvPr>
              <p:cNvCxnSpPr/>
              <p:nvPr/>
            </p:nvCxnSpPr>
            <p:spPr>
              <a:xfrm flipH="1">
                <a:off x="1133511" y="1027635"/>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E25542-E0EF-4345-BF9C-826D2D80DB7B}"/>
                  </a:ext>
                </a:extLst>
              </p:cNvPr>
              <p:cNvCxnSpPr/>
              <p:nvPr/>
            </p:nvCxnSpPr>
            <p:spPr>
              <a:xfrm flipH="1">
                <a:off x="1133511" y="1308550"/>
                <a:ext cx="109728" cy="0"/>
              </a:xfrm>
              <a:prstGeom prst="line">
                <a:avLst/>
              </a:prstGeom>
              <a:ln w="28575">
                <a:solidFill>
                  <a:srgbClr val="DECE3F"/>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6653804-F249-2D40-8CB7-49CC14A22990}"/>
                  </a:ext>
                </a:extLst>
              </p:cNvPr>
              <p:cNvCxnSpPr/>
              <p:nvPr/>
            </p:nvCxnSpPr>
            <p:spPr>
              <a:xfrm flipH="1">
                <a:off x="1133511" y="1589465"/>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F7CA267-87A5-8942-A861-B5161CC5B3A9}"/>
                  </a:ext>
                </a:extLst>
              </p:cNvPr>
              <p:cNvCxnSpPr/>
              <p:nvPr/>
            </p:nvCxnSpPr>
            <p:spPr>
              <a:xfrm flipH="1">
                <a:off x="1133511" y="1870380"/>
                <a:ext cx="109728" cy="0"/>
              </a:xfrm>
              <a:prstGeom prst="line">
                <a:avLst/>
              </a:prstGeom>
              <a:ln w="28575">
                <a:solidFill>
                  <a:srgbClr val="DECE3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E6D2BC-556F-4B46-980B-2EFA61DF253F}"/>
                  </a:ext>
                </a:extLst>
              </p:cNvPr>
              <p:cNvCxnSpPr/>
              <p:nvPr/>
            </p:nvCxnSpPr>
            <p:spPr>
              <a:xfrm flipH="1">
                <a:off x="1133511" y="2151295"/>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FAD8205-ECF7-8047-9190-9A9710F307D1}"/>
                  </a:ext>
                </a:extLst>
              </p:cNvPr>
              <p:cNvCxnSpPr/>
              <p:nvPr/>
            </p:nvCxnSpPr>
            <p:spPr>
              <a:xfrm flipH="1">
                <a:off x="1133511" y="2432210"/>
                <a:ext cx="109728" cy="0"/>
              </a:xfrm>
              <a:prstGeom prst="line">
                <a:avLst/>
              </a:prstGeom>
              <a:ln w="28575">
                <a:solidFill>
                  <a:srgbClr val="DECE3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9DE00F-5F82-F442-B083-123A1DF41271}"/>
                  </a:ext>
                </a:extLst>
              </p:cNvPr>
              <p:cNvCxnSpPr/>
              <p:nvPr/>
            </p:nvCxnSpPr>
            <p:spPr>
              <a:xfrm flipH="1" flipV="1">
                <a:off x="1023783" y="2711197"/>
                <a:ext cx="219456" cy="1928"/>
              </a:xfrm>
              <a:prstGeom prst="line">
                <a:avLst/>
              </a:prstGeom>
              <a:ln w="28575">
                <a:solidFill>
                  <a:srgbClr val="DECE3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B0987FF-6227-F849-9CD4-6B73347FEB93}"/>
                  </a:ext>
                </a:extLst>
              </p:cNvPr>
              <p:cNvCxnSpPr/>
              <p:nvPr/>
            </p:nvCxnSpPr>
            <p:spPr>
              <a:xfrm flipH="1">
                <a:off x="1133511" y="2994040"/>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01F3925-74C2-7443-8475-D4695B35D462}"/>
                  </a:ext>
                </a:extLst>
              </p:cNvPr>
              <p:cNvCxnSpPr/>
              <p:nvPr/>
            </p:nvCxnSpPr>
            <p:spPr>
              <a:xfrm flipH="1">
                <a:off x="1133511" y="3274955"/>
                <a:ext cx="109728" cy="0"/>
              </a:xfrm>
              <a:prstGeom prst="line">
                <a:avLst/>
              </a:prstGeom>
              <a:ln w="28575">
                <a:solidFill>
                  <a:srgbClr val="DECE3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00166A2-B73A-D84B-B7CE-70DB25E9DA5A}"/>
                  </a:ext>
                </a:extLst>
              </p:cNvPr>
              <p:cNvCxnSpPr/>
              <p:nvPr/>
            </p:nvCxnSpPr>
            <p:spPr>
              <a:xfrm flipH="1">
                <a:off x="1133511" y="3555870"/>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86A8496-7872-5149-B0C9-C04C5D205D01}"/>
                  </a:ext>
                </a:extLst>
              </p:cNvPr>
              <p:cNvCxnSpPr/>
              <p:nvPr/>
            </p:nvCxnSpPr>
            <p:spPr>
              <a:xfrm flipH="1">
                <a:off x="1133511" y="3836785"/>
                <a:ext cx="109728" cy="0"/>
              </a:xfrm>
              <a:prstGeom prst="line">
                <a:avLst/>
              </a:prstGeom>
              <a:ln w="28575">
                <a:solidFill>
                  <a:srgbClr val="DECE3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1E3DB13-D39C-F343-BD45-1E97B37BE114}"/>
                  </a:ext>
                </a:extLst>
              </p:cNvPr>
              <p:cNvCxnSpPr/>
              <p:nvPr/>
            </p:nvCxnSpPr>
            <p:spPr>
              <a:xfrm flipH="1">
                <a:off x="1133511" y="4117700"/>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22AED0A-6722-9F47-8111-FE664679AD8B}"/>
                  </a:ext>
                </a:extLst>
              </p:cNvPr>
              <p:cNvCxnSpPr/>
              <p:nvPr/>
            </p:nvCxnSpPr>
            <p:spPr>
              <a:xfrm flipH="1">
                <a:off x="1133511" y="4398615"/>
                <a:ext cx="109728" cy="0"/>
              </a:xfrm>
              <a:prstGeom prst="line">
                <a:avLst/>
              </a:prstGeom>
              <a:ln w="28575">
                <a:solidFill>
                  <a:srgbClr val="DECE3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61AD78B-F2A3-0C4F-A220-8E99483BEDA6}"/>
                  </a:ext>
                </a:extLst>
              </p:cNvPr>
              <p:cNvCxnSpPr/>
              <p:nvPr/>
            </p:nvCxnSpPr>
            <p:spPr>
              <a:xfrm flipH="1" flipV="1">
                <a:off x="705386" y="4677703"/>
                <a:ext cx="537854" cy="1826"/>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D90275A-8A77-AC45-934C-7CEB7B9B5E29}"/>
                  </a:ext>
                </a:extLst>
              </p:cNvPr>
              <p:cNvCxnSpPr/>
              <p:nvPr/>
            </p:nvCxnSpPr>
            <p:spPr>
              <a:xfrm flipH="1" flipV="1">
                <a:off x="815114" y="4959238"/>
                <a:ext cx="428125" cy="1207"/>
              </a:xfrm>
              <a:prstGeom prst="line">
                <a:avLst/>
              </a:prstGeom>
              <a:ln w="28575">
                <a:solidFill>
                  <a:srgbClr val="DECE3F"/>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0E6B332-83DE-3C49-8FA4-4CB4EC5A0991}"/>
                  </a:ext>
                </a:extLst>
              </p:cNvPr>
              <p:cNvCxnSpPr/>
              <p:nvPr/>
            </p:nvCxnSpPr>
            <p:spPr>
              <a:xfrm flipH="1">
                <a:off x="924842" y="5241360"/>
                <a:ext cx="318397" cy="1826"/>
              </a:xfrm>
              <a:prstGeom prst="line">
                <a:avLst/>
              </a:prstGeom>
              <a:ln w="28575">
                <a:solidFill>
                  <a:srgbClr val="DECE3F"/>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E9A6ECE-F02F-6A47-AB5D-D5C5266B3673}"/>
                  </a:ext>
                </a:extLst>
              </p:cNvPr>
              <p:cNvCxnSpPr/>
              <p:nvPr/>
            </p:nvCxnSpPr>
            <p:spPr>
              <a:xfrm flipH="1">
                <a:off x="1133511" y="5522275"/>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98836AF-4375-0A44-A713-40D540ABAC45}"/>
                  </a:ext>
                </a:extLst>
              </p:cNvPr>
              <p:cNvCxnSpPr/>
              <p:nvPr/>
            </p:nvCxnSpPr>
            <p:spPr>
              <a:xfrm flipH="1">
                <a:off x="1133511" y="5803190"/>
                <a:ext cx="109728" cy="0"/>
              </a:xfrm>
              <a:prstGeom prst="line">
                <a:avLst/>
              </a:prstGeom>
              <a:ln w="28575">
                <a:solidFill>
                  <a:srgbClr val="DECE3F"/>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F49359-4FB5-0645-B6C5-AFF9C70C863A}"/>
                  </a:ext>
                </a:extLst>
              </p:cNvPr>
              <p:cNvCxnSpPr/>
              <p:nvPr/>
            </p:nvCxnSpPr>
            <p:spPr>
              <a:xfrm flipH="1">
                <a:off x="1133511" y="6084105"/>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8A30AB-0327-D34C-9B4B-E3F630F3FC05}"/>
                  </a:ext>
                </a:extLst>
              </p:cNvPr>
              <p:cNvCxnSpPr/>
              <p:nvPr/>
            </p:nvCxnSpPr>
            <p:spPr>
              <a:xfrm flipH="1">
                <a:off x="1133511" y="6365036"/>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FE884A3-4DC0-D84B-BDD1-54DFA7A64140}"/>
                  </a:ext>
                </a:extLst>
              </p:cNvPr>
              <p:cNvCxnSpPr/>
              <p:nvPr/>
            </p:nvCxnSpPr>
            <p:spPr>
              <a:xfrm>
                <a:off x="1134508" y="1027635"/>
                <a:ext cx="0" cy="280915"/>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4C42DB7-B6D5-AD43-8D91-CC5CE79DAD2A}"/>
                  </a:ext>
                </a:extLst>
              </p:cNvPr>
              <p:cNvCxnSpPr/>
              <p:nvPr/>
            </p:nvCxnSpPr>
            <p:spPr>
              <a:xfrm>
                <a:off x="1134508" y="1589465"/>
                <a:ext cx="0" cy="280915"/>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497AEF9-642A-CE48-94D8-11033AEE640F}"/>
                  </a:ext>
                </a:extLst>
              </p:cNvPr>
              <p:cNvCxnSpPr/>
              <p:nvPr/>
            </p:nvCxnSpPr>
            <p:spPr>
              <a:xfrm>
                <a:off x="1134508" y="2151295"/>
                <a:ext cx="0" cy="280915"/>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4EE6054-C024-7F47-8D46-3893AEECF47D}"/>
                  </a:ext>
                </a:extLst>
              </p:cNvPr>
              <p:cNvCxnSpPr/>
              <p:nvPr/>
            </p:nvCxnSpPr>
            <p:spPr>
              <a:xfrm>
                <a:off x="1134508" y="2994040"/>
                <a:ext cx="0" cy="280915"/>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0D628E-B738-A84A-A5F0-05342CF7B51F}"/>
                  </a:ext>
                </a:extLst>
              </p:cNvPr>
              <p:cNvCxnSpPr/>
              <p:nvPr/>
            </p:nvCxnSpPr>
            <p:spPr>
              <a:xfrm>
                <a:off x="1134508" y="3555870"/>
                <a:ext cx="0" cy="280915"/>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D1B0DC0-D8EA-6B4D-9B8E-7A1C5773EAF2}"/>
                  </a:ext>
                </a:extLst>
              </p:cNvPr>
              <p:cNvCxnSpPr/>
              <p:nvPr/>
            </p:nvCxnSpPr>
            <p:spPr>
              <a:xfrm>
                <a:off x="1134508" y="4117700"/>
                <a:ext cx="0" cy="280915"/>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5C5027-6229-0A4A-B85B-623A965AD8FA}"/>
                  </a:ext>
                </a:extLst>
              </p:cNvPr>
              <p:cNvCxnSpPr/>
              <p:nvPr/>
            </p:nvCxnSpPr>
            <p:spPr>
              <a:xfrm>
                <a:off x="1134508" y="6084105"/>
                <a:ext cx="0" cy="280915"/>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600AB37-4A8C-164D-8EEA-1044A2C1BEC8}"/>
                  </a:ext>
                </a:extLst>
              </p:cNvPr>
              <p:cNvCxnSpPr/>
              <p:nvPr/>
            </p:nvCxnSpPr>
            <p:spPr>
              <a:xfrm>
                <a:off x="1134508" y="5522275"/>
                <a:ext cx="0" cy="280915"/>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83157CA-DB81-834E-B53C-13EB98B29BA8}"/>
                  </a:ext>
                </a:extLst>
              </p:cNvPr>
              <p:cNvCxnSpPr/>
              <p:nvPr/>
            </p:nvCxnSpPr>
            <p:spPr>
              <a:xfrm flipH="1" flipV="1">
                <a:off x="804327" y="1726581"/>
                <a:ext cx="329184" cy="334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E51EF35-C01E-864A-A86C-66FA75F0E7C6}"/>
                  </a:ext>
                </a:extLst>
              </p:cNvPr>
              <p:cNvCxnSpPr/>
              <p:nvPr/>
            </p:nvCxnSpPr>
            <p:spPr>
              <a:xfrm flipH="1" flipV="1">
                <a:off x="914055" y="2285683"/>
                <a:ext cx="219456" cy="6069"/>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ABF4119-2122-2D49-941F-469328D39950}"/>
                  </a:ext>
                </a:extLst>
              </p:cNvPr>
              <p:cNvCxnSpPr/>
              <p:nvPr/>
            </p:nvCxnSpPr>
            <p:spPr>
              <a:xfrm flipH="1">
                <a:off x="1023783" y="3134496"/>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EE08777-31E1-4A43-B225-008B96DE9E1B}"/>
                  </a:ext>
                </a:extLst>
              </p:cNvPr>
              <p:cNvCxnSpPr/>
              <p:nvPr/>
            </p:nvCxnSpPr>
            <p:spPr>
              <a:xfrm flipH="1">
                <a:off x="485930" y="3696326"/>
                <a:ext cx="647581"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C269C6E-7E1F-FF49-9066-7EB15056C1D9}"/>
                  </a:ext>
                </a:extLst>
              </p:cNvPr>
              <p:cNvCxnSpPr/>
              <p:nvPr/>
            </p:nvCxnSpPr>
            <p:spPr>
              <a:xfrm flipH="1">
                <a:off x="595658" y="4258156"/>
                <a:ext cx="537855"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5A6AEB1-F668-D44B-8EFD-7A733DAB11FC}"/>
                  </a:ext>
                </a:extLst>
              </p:cNvPr>
              <p:cNvCxnSpPr/>
              <p:nvPr/>
            </p:nvCxnSpPr>
            <p:spPr>
              <a:xfrm flipH="1">
                <a:off x="1023783" y="5662731"/>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E7ADE5C-2461-D044-834B-6248E8741D08}"/>
                  </a:ext>
                </a:extLst>
              </p:cNvPr>
              <p:cNvCxnSpPr/>
              <p:nvPr/>
            </p:nvCxnSpPr>
            <p:spPr>
              <a:xfrm flipH="1">
                <a:off x="1023783" y="6224561"/>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85CEB60-FA12-AF4F-8423-08BCF4417FB8}"/>
                  </a:ext>
                </a:extLst>
              </p:cNvPr>
              <p:cNvCxnSpPr/>
              <p:nvPr/>
            </p:nvCxnSpPr>
            <p:spPr>
              <a:xfrm>
                <a:off x="1023783" y="2711197"/>
                <a:ext cx="0" cy="42330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0334761-F6BF-0349-8B8D-2DFC8D0BCBE5}"/>
                  </a:ext>
                </a:extLst>
              </p:cNvPr>
              <p:cNvCxnSpPr/>
              <p:nvPr/>
            </p:nvCxnSpPr>
            <p:spPr>
              <a:xfrm flipH="1">
                <a:off x="914055" y="2922847"/>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EC3CE88-CD0B-3F44-B086-3898C13C0A16}"/>
                  </a:ext>
                </a:extLst>
              </p:cNvPr>
              <p:cNvCxnSpPr/>
              <p:nvPr/>
            </p:nvCxnSpPr>
            <p:spPr>
              <a:xfrm>
                <a:off x="914055" y="2285683"/>
                <a:ext cx="1519" cy="637164"/>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F99A391-90EB-7843-ABD5-63CAA81A1F22}"/>
                  </a:ext>
                </a:extLst>
              </p:cNvPr>
              <p:cNvCxnSpPr/>
              <p:nvPr/>
            </p:nvCxnSpPr>
            <p:spPr>
              <a:xfrm flipH="1">
                <a:off x="804327" y="2604264"/>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F1B08F9-515D-C44C-B333-6506895B48CE}"/>
                  </a:ext>
                </a:extLst>
              </p:cNvPr>
              <p:cNvCxnSpPr/>
              <p:nvPr/>
            </p:nvCxnSpPr>
            <p:spPr>
              <a:xfrm>
                <a:off x="804327" y="1721914"/>
                <a:ext cx="0" cy="88235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F38445F-1A5D-A641-9F16-40E93AF43C4F}"/>
                  </a:ext>
                </a:extLst>
              </p:cNvPr>
              <p:cNvCxnSpPr/>
              <p:nvPr/>
            </p:nvCxnSpPr>
            <p:spPr>
              <a:xfrm flipH="1">
                <a:off x="694599" y="2163088"/>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2D4B624-2D6B-C248-B0DC-93C6823B8C6C}"/>
                  </a:ext>
                </a:extLst>
              </p:cNvPr>
              <p:cNvCxnSpPr>
                <a:cxnSpLocks/>
              </p:cNvCxnSpPr>
              <p:nvPr/>
            </p:nvCxnSpPr>
            <p:spPr>
              <a:xfrm>
                <a:off x="694599" y="1168092"/>
                <a:ext cx="0" cy="100076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C201CD-D2D5-0149-81E1-11D1BC3F2DC3}"/>
                  </a:ext>
                </a:extLst>
              </p:cNvPr>
              <p:cNvCxnSpPr/>
              <p:nvPr/>
            </p:nvCxnSpPr>
            <p:spPr>
              <a:xfrm flipH="1">
                <a:off x="376202" y="1666328"/>
                <a:ext cx="318397"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52A54C-21AD-AA4C-9BE1-02C4BCD9681F}"/>
                  </a:ext>
                </a:extLst>
              </p:cNvPr>
              <p:cNvCxnSpPr/>
              <p:nvPr/>
            </p:nvCxnSpPr>
            <p:spPr>
              <a:xfrm>
                <a:off x="1023783" y="5662731"/>
                <a:ext cx="0" cy="56183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A2A1406-C4AE-C640-8242-99A3F35F64EB}"/>
                  </a:ext>
                </a:extLst>
              </p:cNvPr>
              <p:cNvCxnSpPr/>
              <p:nvPr/>
            </p:nvCxnSpPr>
            <p:spPr>
              <a:xfrm flipH="1">
                <a:off x="924842" y="5943646"/>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6262C9D-5566-344B-812A-8CA3958C777B}"/>
                  </a:ext>
                </a:extLst>
              </p:cNvPr>
              <p:cNvCxnSpPr/>
              <p:nvPr/>
            </p:nvCxnSpPr>
            <p:spPr>
              <a:xfrm>
                <a:off x="924842" y="5241360"/>
                <a:ext cx="0" cy="702287"/>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8378574-6116-6B40-83F4-A04D4A69FF1E}"/>
                  </a:ext>
                </a:extLst>
              </p:cNvPr>
              <p:cNvCxnSpPr/>
              <p:nvPr/>
            </p:nvCxnSpPr>
            <p:spPr>
              <a:xfrm flipH="1">
                <a:off x="815114" y="5582483"/>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1CD8AE8-7500-DD46-9D8E-3C9BE93C5DA1}"/>
                  </a:ext>
                </a:extLst>
              </p:cNvPr>
              <p:cNvCxnSpPr/>
              <p:nvPr/>
            </p:nvCxnSpPr>
            <p:spPr>
              <a:xfrm>
                <a:off x="815114" y="4959238"/>
                <a:ext cx="0" cy="623245"/>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3E35D7E-016F-204A-B135-E02A9D24AC0E}"/>
                  </a:ext>
                </a:extLst>
              </p:cNvPr>
              <p:cNvCxnSpPr/>
              <p:nvPr/>
            </p:nvCxnSpPr>
            <p:spPr>
              <a:xfrm flipH="1">
                <a:off x="705386" y="5270860"/>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74C795C-B5E4-1845-8017-9243FCB932E2}"/>
                  </a:ext>
                </a:extLst>
              </p:cNvPr>
              <p:cNvCxnSpPr/>
              <p:nvPr/>
            </p:nvCxnSpPr>
            <p:spPr>
              <a:xfrm>
                <a:off x="705386" y="4677703"/>
                <a:ext cx="0" cy="593157"/>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5CE027B-8B75-0D48-9864-B689BAF12DC6}"/>
                  </a:ext>
                </a:extLst>
              </p:cNvPr>
              <p:cNvCxnSpPr/>
              <p:nvPr/>
            </p:nvCxnSpPr>
            <p:spPr>
              <a:xfrm flipH="1">
                <a:off x="595658" y="4974282"/>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EAF3A4F-10F2-594E-86D1-E20EBC5D3112}"/>
                  </a:ext>
                </a:extLst>
              </p:cNvPr>
              <p:cNvCxnSpPr/>
              <p:nvPr/>
            </p:nvCxnSpPr>
            <p:spPr>
              <a:xfrm>
                <a:off x="595658" y="4258156"/>
                <a:ext cx="0" cy="716125"/>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22AE0AA-07B3-FE4A-BE9B-29F3E0AEDBA7}"/>
                  </a:ext>
                </a:extLst>
              </p:cNvPr>
              <p:cNvCxnSpPr/>
              <p:nvPr/>
            </p:nvCxnSpPr>
            <p:spPr>
              <a:xfrm flipH="1">
                <a:off x="485930" y="4616219"/>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C095738-5C45-1844-B0DA-9812D851C64A}"/>
                  </a:ext>
                </a:extLst>
              </p:cNvPr>
              <p:cNvCxnSpPr/>
              <p:nvPr/>
            </p:nvCxnSpPr>
            <p:spPr>
              <a:xfrm>
                <a:off x="485930" y="3696326"/>
                <a:ext cx="0" cy="919893"/>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CF00685-6694-A147-82A1-8C39B3F91C24}"/>
                  </a:ext>
                </a:extLst>
              </p:cNvPr>
              <p:cNvCxnSpPr/>
              <p:nvPr/>
            </p:nvCxnSpPr>
            <p:spPr>
              <a:xfrm flipH="1">
                <a:off x="376202" y="4156272"/>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D6849AB-9B8A-C74B-9721-8A379DF3DA8C}"/>
                  </a:ext>
                </a:extLst>
              </p:cNvPr>
              <p:cNvCxnSpPr/>
              <p:nvPr/>
            </p:nvCxnSpPr>
            <p:spPr>
              <a:xfrm>
                <a:off x="376202" y="1666328"/>
                <a:ext cx="0" cy="2489944"/>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8AE58E0-64DA-C449-8FA0-9A3D5EB2D54C}"/>
                  </a:ext>
                </a:extLst>
              </p:cNvPr>
              <p:cNvCxnSpPr/>
              <p:nvPr/>
            </p:nvCxnSpPr>
            <p:spPr>
              <a:xfrm flipH="1">
                <a:off x="266474" y="2911299"/>
                <a:ext cx="109728"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440F680-F9A5-DE42-A7F3-2843F4B55727}"/>
                  </a:ext>
                </a:extLst>
              </p:cNvPr>
              <p:cNvCxnSpPr>
                <a:cxnSpLocks/>
              </p:cNvCxnSpPr>
              <p:nvPr/>
            </p:nvCxnSpPr>
            <p:spPr>
              <a:xfrm flipH="1">
                <a:off x="694599" y="1168092"/>
                <a:ext cx="438913" cy="0"/>
              </a:xfrm>
              <a:prstGeom prst="line">
                <a:avLst/>
              </a:prstGeom>
              <a:ln w="28575">
                <a:solidFill>
                  <a:srgbClr val="5CA4D9"/>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C24266AA-D8F6-3145-8719-C0583771BA4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6883" t="50000" r="71877" b="10711"/>
            <a:stretch/>
          </p:blipFill>
          <p:spPr>
            <a:xfrm>
              <a:off x="1150066" y="1215373"/>
              <a:ext cx="5024354" cy="5642627"/>
            </a:xfrm>
            <a:prstGeom prst="rect">
              <a:avLst/>
            </a:prstGeom>
          </p:spPr>
        </p:pic>
      </p:grpSp>
    </p:spTree>
    <p:extLst>
      <p:ext uri="{BB962C8B-B14F-4D97-AF65-F5344CB8AC3E}">
        <p14:creationId xmlns:p14="http://schemas.microsoft.com/office/powerpoint/2010/main" val="3556882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294765"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Genes to phenotype</a:t>
            </a:r>
          </a:p>
        </p:txBody>
      </p:sp>
      <p:pic>
        <p:nvPicPr>
          <p:cNvPr id="5" name="Picture 4" descr="Chart&#10;&#10;Description automatically generated">
            <a:extLst>
              <a:ext uri="{FF2B5EF4-FFF2-40B4-BE49-F238E27FC236}">
                <a16:creationId xmlns:a16="http://schemas.microsoft.com/office/drawing/2014/main" id="{FFC80A94-5AC6-DC41-9562-99DBB918DAA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3987" y="465762"/>
            <a:ext cx="5877805" cy="6350460"/>
          </a:xfrm>
          <a:prstGeom prst="rect">
            <a:avLst/>
          </a:prstGeom>
        </p:spPr>
      </p:pic>
      <p:sp>
        <p:nvSpPr>
          <p:cNvPr id="7" name="Content Placeholder 1">
            <a:extLst>
              <a:ext uri="{FF2B5EF4-FFF2-40B4-BE49-F238E27FC236}">
                <a16:creationId xmlns:a16="http://schemas.microsoft.com/office/drawing/2014/main" id="{B4D9B06A-A702-0249-BCFF-846EFF78DA0E}"/>
              </a:ext>
            </a:extLst>
          </p:cNvPr>
          <p:cNvSpPr txBox="1">
            <a:spLocks/>
          </p:cNvSpPr>
          <p:nvPr/>
        </p:nvSpPr>
        <p:spPr>
          <a:xfrm>
            <a:off x="355109" y="949911"/>
            <a:ext cx="5236066" cy="2062103"/>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There is not </a:t>
            </a:r>
            <a:r>
              <a:rPr lang="en-US" i="1" dirty="0"/>
              <a:t>a</a:t>
            </a:r>
            <a:r>
              <a:rPr lang="en-US" dirty="0"/>
              <a:t> gene for </a:t>
            </a:r>
            <a:r>
              <a:rPr lang="en-US" i="1" dirty="0"/>
              <a:t>a</a:t>
            </a:r>
            <a:r>
              <a:rPr lang="en-US" dirty="0"/>
              <a:t> trait</a:t>
            </a:r>
          </a:p>
          <a:p>
            <a:pPr>
              <a:spcAft>
                <a:spcPts val="1200"/>
              </a:spcAft>
            </a:pPr>
            <a:r>
              <a:rPr lang="en-US" dirty="0"/>
              <a:t>Most traits—and certainly organismal fitness—have a complex genetic basis</a:t>
            </a:r>
          </a:p>
          <a:p>
            <a:pPr>
              <a:spcAft>
                <a:spcPts val="1200"/>
              </a:spcAft>
            </a:pPr>
            <a:r>
              <a:rPr lang="en-US" dirty="0"/>
              <a:t>We do not need to know what genes underlie a quantitative trait to predict the evolution of that trait </a:t>
            </a:r>
          </a:p>
        </p:txBody>
      </p:sp>
    </p:spTree>
    <p:extLst>
      <p:ext uri="{BB962C8B-B14F-4D97-AF65-F5344CB8AC3E}">
        <p14:creationId xmlns:p14="http://schemas.microsoft.com/office/powerpoint/2010/main" val="3544394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11926663"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DNA holds clues about genealogy and modes of evolution</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9" y="949911"/>
            <a:ext cx="4064010" cy="2139047"/>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DNA sequencing</a:t>
            </a:r>
          </a:p>
          <a:p>
            <a:pPr>
              <a:spcAft>
                <a:spcPts val="600"/>
              </a:spcAft>
            </a:pPr>
            <a:r>
              <a:rPr lang="en-US" dirty="0"/>
              <a:t>Sequence alignment</a:t>
            </a:r>
          </a:p>
          <a:p>
            <a:pPr>
              <a:spcAft>
                <a:spcPts val="600"/>
              </a:spcAft>
            </a:pPr>
            <a:endParaRPr lang="en-US" dirty="0"/>
          </a:p>
          <a:p>
            <a:pPr>
              <a:spcAft>
                <a:spcPts val="600"/>
              </a:spcAft>
            </a:pPr>
            <a:r>
              <a:rPr lang="en-US" dirty="0"/>
              <a:t>Phylogenetic reconstruction</a:t>
            </a:r>
          </a:p>
          <a:p>
            <a:pPr>
              <a:spcAft>
                <a:spcPts val="600"/>
              </a:spcAft>
            </a:pPr>
            <a:r>
              <a:rPr lang="en-US" dirty="0"/>
              <a:t>Molecular clocks</a:t>
            </a:r>
          </a:p>
          <a:p>
            <a:pPr>
              <a:spcAft>
                <a:spcPts val="600"/>
              </a:spcAft>
            </a:pPr>
            <a:r>
              <a:rPr lang="en-US" dirty="0"/>
              <a:t>Signatures of natural selection</a:t>
            </a:r>
          </a:p>
        </p:txBody>
      </p:sp>
      <p:pic>
        <p:nvPicPr>
          <p:cNvPr id="2" name="Picture 1">
            <a:extLst>
              <a:ext uri="{FF2B5EF4-FFF2-40B4-BE49-F238E27FC236}">
                <a16:creationId xmlns:a16="http://schemas.microsoft.com/office/drawing/2014/main" id="{63EBC0A5-758F-5848-BBFC-EBB6635E5F9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561635" y="1039345"/>
            <a:ext cx="6630365" cy="2502508"/>
          </a:xfrm>
          <a:prstGeom prst="rect">
            <a:avLst/>
          </a:prstGeom>
        </p:spPr>
      </p:pic>
      <p:pic>
        <p:nvPicPr>
          <p:cNvPr id="5" name="Picture 4">
            <a:extLst>
              <a:ext uri="{FF2B5EF4-FFF2-40B4-BE49-F238E27FC236}">
                <a16:creationId xmlns:a16="http://schemas.microsoft.com/office/drawing/2014/main" id="{5F6C6A5E-DAA9-D748-9AF6-FD0FA4D72CD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86607" y="3792254"/>
            <a:ext cx="6190527" cy="2896612"/>
          </a:xfrm>
          <a:prstGeom prst="rect">
            <a:avLst/>
          </a:prstGeom>
        </p:spPr>
      </p:pic>
    </p:spTree>
    <p:extLst>
      <p:ext uri="{BB962C8B-B14F-4D97-AF65-F5344CB8AC3E}">
        <p14:creationId xmlns:p14="http://schemas.microsoft.com/office/powerpoint/2010/main" val="4029838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2677336"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Coronavirus</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9" y="949911"/>
            <a:ext cx="5236066" cy="923330"/>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a:spcAft>
                <a:spcPts val="1200"/>
              </a:spcAft>
            </a:pPr>
            <a:r>
              <a:rPr lang="en-US" dirty="0"/>
              <a:t>How can we understand SARS-CoV-2, the virus causing COVID-19, from an evolutionary perspective?</a:t>
            </a:r>
          </a:p>
        </p:txBody>
      </p:sp>
      <p:pic>
        <p:nvPicPr>
          <p:cNvPr id="4" name="Picture 3">
            <a:extLst>
              <a:ext uri="{FF2B5EF4-FFF2-40B4-BE49-F238E27FC236}">
                <a16:creationId xmlns:a16="http://schemas.microsoft.com/office/drawing/2014/main" id="{98CC3CAC-F6B8-164F-96EF-C87AE34D0F4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94151" y="1734498"/>
            <a:ext cx="4988417" cy="5009202"/>
          </a:xfrm>
          <a:prstGeom prst="rect">
            <a:avLst/>
          </a:prstGeom>
        </p:spPr>
      </p:pic>
    </p:spTree>
    <p:extLst>
      <p:ext uri="{BB962C8B-B14F-4D97-AF65-F5344CB8AC3E}">
        <p14:creationId xmlns:p14="http://schemas.microsoft.com/office/powerpoint/2010/main" val="1719650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467890"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Discussion questions</a:t>
            </a:r>
          </a:p>
        </p:txBody>
      </p:sp>
      <p:pic>
        <p:nvPicPr>
          <p:cNvPr id="9" name="Picture 8">
            <a:extLst>
              <a:ext uri="{FF2B5EF4-FFF2-40B4-BE49-F238E27FC236}">
                <a16:creationId xmlns:a16="http://schemas.microsoft.com/office/drawing/2014/main" id="{9B28E31F-C09E-0040-894E-5C358A977861}"/>
              </a:ext>
            </a:extLst>
          </p:cNvPr>
          <p:cNvPicPr>
            <a:picLocks noChangeAspect="1"/>
          </p:cNvPicPr>
          <p:nvPr/>
        </p:nvPicPr>
        <p:blipFill>
          <a:blip r:embed="rId2"/>
          <a:stretch>
            <a:fillRect/>
          </a:stretch>
        </p:blipFill>
        <p:spPr>
          <a:xfrm>
            <a:off x="8401049" y="2350249"/>
            <a:ext cx="3643443" cy="4347113"/>
          </a:xfrm>
          <a:prstGeom prst="rect">
            <a:avLst/>
          </a:prstGeom>
        </p:spPr>
      </p:pic>
      <p:sp>
        <p:nvSpPr>
          <p:cNvPr id="2" name="Rectangle 1">
            <a:extLst>
              <a:ext uri="{FF2B5EF4-FFF2-40B4-BE49-F238E27FC236}">
                <a16:creationId xmlns:a16="http://schemas.microsoft.com/office/drawing/2014/main" id="{ADC062F8-61A1-7648-A183-249F3CD340FB}"/>
              </a:ext>
            </a:extLst>
          </p:cNvPr>
          <p:cNvSpPr/>
          <p:nvPr/>
        </p:nvSpPr>
        <p:spPr>
          <a:xfrm>
            <a:off x="468283" y="864996"/>
            <a:ext cx="7769630" cy="5370701"/>
          </a:xfrm>
          <a:prstGeom prst="rect">
            <a:avLst/>
          </a:prstGeom>
          <a:noFill/>
        </p:spPr>
        <p:txBody>
          <a:bodyPr wrap="square" rtlCol="0">
            <a:spAutoFit/>
          </a:bodyPr>
          <a:lstStyle/>
          <a:p>
            <a:pPr>
              <a:spcAft>
                <a:spcPts val="1200"/>
              </a:spcAft>
            </a:pPr>
            <a:r>
              <a:rPr lang="en-US" sz="1400" b="1" dirty="0">
                <a:latin typeface="Open Sans SemiBold" panose="020B0606030504020204" pitchFamily="34" charset="0"/>
                <a:ea typeface="Open Sans SemiBold" panose="020B0606030504020204" pitchFamily="34" charset="0"/>
                <a:cs typeface="Open Sans SemiBold" panose="020B0606030504020204" pitchFamily="34" charset="0"/>
              </a:rPr>
              <a:t>In relation to the R exercise</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How do the origins of SARS-CoV-2 compare with the origins of seasonal and pandemic flu strains?</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How could you apply SARS-CoV-2’s molecular clock to make inferences about disease spread early in the pandemic?</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Why do you think is genetic variation not equally distributed across the virus genome?</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How do you interpret the analyses of molecular evolution (w), and how do you expect these results to change if they were made based on data collected now and data collected a few years from now?</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What questions do you have about SARS-CoV-2 evolution, exercise-related or not?</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 </a:t>
            </a:r>
          </a:p>
          <a:p>
            <a:pPr>
              <a:spcAft>
                <a:spcPts val="1200"/>
              </a:spcAft>
            </a:pPr>
            <a:endParaRPr lang="en-US" sz="1400" dirty="0">
              <a:latin typeface="Open Sans Light" panose="020B0306030504020204" pitchFamily="34" charset="0"/>
              <a:ea typeface="Open Sans Light" panose="020B0306030504020204" pitchFamily="34" charset="0"/>
              <a:cs typeface="Open Sans Light" panose="020B0306030504020204" pitchFamily="34" charset="0"/>
            </a:endParaRP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Before you get started:</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Make sure to introduce each other</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Choose a timekeeper</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Choose a reporter</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Breakout groups for 20 minutes</a:t>
            </a:r>
          </a:p>
        </p:txBody>
      </p:sp>
    </p:spTree>
    <p:extLst>
      <p:ext uri="{BB962C8B-B14F-4D97-AF65-F5344CB8AC3E}">
        <p14:creationId xmlns:p14="http://schemas.microsoft.com/office/powerpoint/2010/main" val="1042484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2D5D2A2F-0D85-F74A-850C-5CE94D3B0B83}"/>
              </a:ext>
            </a:extLst>
          </p:cNvPr>
          <p:cNvPicPr>
            <a:picLocks noChangeAspect="1"/>
          </p:cNvPicPr>
          <p:nvPr/>
        </p:nvPicPr>
        <p:blipFill>
          <a:blip r:embed="rId2"/>
          <a:stretch>
            <a:fillRect/>
          </a:stretch>
        </p:blipFill>
        <p:spPr>
          <a:xfrm>
            <a:off x="1469721" y="245671"/>
            <a:ext cx="10722279" cy="6617178"/>
          </a:xfrm>
          <a:prstGeom prst="rect">
            <a:avLst/>
          </a:prstGeom>
        </p:spPr>
      </p:pic>
      <p:sp>
        <p:nvSpPr>
          <p:cNvPr id="3" name="TextBox 2">
            <a:extLst>
              <a:ext uri="{FF2B5EF4-FFF2-40B4-BE49-F238E27FC236}">
                <a16:creationId xmlns:a16="http://schemas.microsoft.com/office/drawing/2014/main" id="{B71EB584-27C6-564C-AD2F-A2F3E40C267C}"/>
              </a:ext>
            </a:extLst>
          </p:cNvPr>
          <p:cNvSpPr txBox="1"/>
          <p:nvPr/>
        </p:nvSpPr>
        <p:spPr>
          <a:xfrm>
            <a:off x="0" y="0"/>
            <a:ext cx="3642344"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Decoding history</a:t>
            </a:r>
          </a:p>
        </p:txBody>
      </p:sp>
    </p:spTree>
    <p:extLst>
      <p:ext uri="{BB962C8B-B14F-4D97-AF65-F5344CB8AC3E}">
        <p14:creationId xmlns:p14="http://schemas.microsoft.com/office/powerpoint/2010/main" val="189830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chart&#10;&#10;Description automatically generated">
            <a:extLst>
              <a:ext uri="{FF2B5EF4-FFF2-40B4-BE49-F238E27FC236}">
                <a16:creationId xmlns:a16="http://schemas.microsoft.com/office/drawing/2014/main" id="{5B7672C1-0A2F-EC4A-AD3E-B892B9A5512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688899" y="-10881"/>
            <a:ext cx="5503101" cy="6868882"/>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85034CE2-88B1-934B-979A-620429422CB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415420" y="4722312"/>
            <a:ext cx="1646488" cy="2135688"/>
          </a:xfrm>
          <a:prstGeom prst="rect">
            <a:avLst/>
          </a:prstGeom>
        </p:spPr>
      </p:pic>
      <p:sp>
        <p:nvSpPr>
          <p:cNvPr id="10" name="TextBox 9">
            <a:extLst>
              <a:ext uri="{FF2B5EF4-FFF2-40B4-BE49-F238E27FC236}">
                <a16:creationId xmlns:a16="http://schemas.microsoft.com/office/drawing/2014/main" id="{585BA3AC-9381-B241-B3FB-5CB9D4C16032}"/>
              </a:ext>
            </a:extLst>
          </p:cNvPr>
          <p:cNvSpPr txBox="1"/>
          <p:nvPr/>
        </p:nvSpPr>
        <p:spPr>
          <a:xfrm>
            <a:off x="0" y="0"/>
            <a:ext cx="3642344"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Decoding history</a:t>
            </a:r>
          </a:p>
        </p:txBody>
      </p:sp>
      <p:sp>
        <p:nvSpPr>
          <p:cNvPr id="11" name="Rectangle 10">
            <a:extLst>
              <a:ext uri="{FF2B5EF4-FFF2-40B4-BE49-F238E27FC236}">
                <a16:creationId xmlns:a16="http://schemas.microsoft.com/office/drawing/2014/main" id="{7BD77666-0B6D-F848-8FBB-A2CA0915C064}"/>
              </a:ext>
            </a:extLst>
          </p:cNvPr>
          <p:cNvSpPr/>
          <p:nvPr/>
        </p:nvSpPr>
        <p:spPr>
          <a:xfrm>
            <a:off x="119039" y="6363315"/>
            <a:ext cx="3693640" cy="369332"/>
          </a:xfrm>
          <a:prstGeom prst="rect">
            <a:avLst/>
          </a:prstGeom>
        </p:spPr>
        <p:txBody>
          <a:bodyPr wrap="non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hlinkClick r:id="rId4"/>
              </a:rPr>
              <a:t>https://nextstrain.org/ncov/global</a:t>
            </a:r>
            <a:r>
              <a:rPr lang="en-US" dirty="0">
                <a:latin typeface="Open Sans Light" panose="020B0306030504020204" pitchFamily="34" charset="0"/>
                <a:ea typeface="Open Sans Light" panose="020B0306030504020204" pitchFamily="34" charset="0"/>
                <a:cs typeface="Open Sans Light" panose="020B0306030504020204" pitchFamily="34" charset="0"/>
              </a:rPr>
              <a:t> </a:t>
            </a:r>
          </a:p>
        </p:txBody>
      </p:sp>
    </p:spTree>
    <p:extLst>
      <p:ext uri="{BB962C8B-B14F-4D97-AF65-F5344CB8AC3E}">
        <p14:creationId xmlns:p14="http://schemas.microsoft.com/office/powerpoint/2010/main" val="285260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5110694"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COVID’s molecular clock</a:t>
            </a:r>
          </a:p>
        </p:txBody>
      </p:sp>
      <p:pic>
        <p:nvPicPr>
          <p:cNvPr id="4" name="Picture 3" descr="Chart, scatter chart&#10;&#10;Description automatically generated">
            <a:extLst>
              <a:ext uri="{FF2B5EF4-FFF2-40B4-BE49-F238E27FC236}">
                <a16:creationId xmlns:a16="http://schemas.microsoft.com/office/drawing/2014/main" id="{D7E98E55-6759-9242-A1BB-8BD645C605F2}"/>
              </a:ext>
            </a:extLst>
          </p:cNvPr>
          <p:cNvPicPr>
            <a:picLocks noChangeAspect="1"/>
          </p:cNvPicPr>
          <p:nvPr/>
        </p:nvPicPr>
        <p:blipFill>
          <a:blip r:embed="rId2"/>
          <a:stretch>
            <a:fillRect/>
          </a:stretch>
        </p:blipFill>
        <p:spPr>
          <a:xfrm>
            <a:off x="2617940" y="949437"/>
            <a:ext cx="9574060" cy="5908563"/>
          </a:xfrm>
          <a:prstGeom prst="rect">
            <a:avLst/>
          </a:prstGeom>
        </p:spPr>
      </p:pic>
      <p:sp>
        <p:nvSpPr>
          <p:cNvPr id="6" name="TextBox 5">
            <a:extLst>
              <a:ext uri="{FF2B5EF4-FFF2-40B4-BE49-F238E27FC236}">
                <a16:creationId xmlns:a16="http://schemas.microsoft.com/office/drawing/2014/main" id="{0E0E9785-A827-0340-A4D9-A91F8B05CC61}"/>
              </a:ext>
            </a:extLst>
          </p:cNvPr>
          <p:cNvSpPr txBox="1"/>
          <p:nvPr/>
        </p:nvSpPr>
        <p:spPr>
          <a:xfrm>
            <a:off x="3319398" y="1064713"/>
            <a:ext cx="2601994" cy="369332"/>
          </a:xfrm>
          <a:prstGeom prst="rect">
            <a:avLst/>
          </a:prstGeom>
          <a:noFill/>
        </p:spPr>
        <p:txBody>
          <a:bodyPr wrap="none" rtlCol="0">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~24 mutations per year</a:t>
            </a:r>
          </a:p>
        </p:txBody>
      </p:sp>
    </p:spTree>
    <p:extLst>
      <p:ext uri="{BB962C8B-B14F-4D97-AF65-F5344CB8AC3E}">
        <p14:creationId xmlns:p14="http://schemas.microsoft.com/office/powerpoint/2010/main" val="607961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7435049"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Coronavirus: how wide-spread is it?</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9" y="949911"/>
            <a:ext cx="5236066" cy="2062103"/>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USA/WA1/2020 was the first US case in a traveler directly returning from Wuhan (Jan 19); patient was isolated</a:t>
            </a:r>
          </a:p>
          <a:p>
            <a:pPr>
              <a:spcAft>
                <a:spcPts val="1200"/>
              </a:spcAft>
            </a:pPr>
            <a:r>
              <a:rPr lang="en-US" dirty="0"/>
              <a:t>USA/WA2/2020 was the first US case with no connection to China (Feb 29)</a:t>
            </a:r>
          </a:p>
          <a:p>
            <a:pPr>
              <a:spcAft>
                <a:spcPts val="1200"/>
              </a:spcAft>
            </a:pPr>
            <a:r>
              <a:rPr lang="en-US" dirty="0"/>
              <a:t>What does that mean?</a:t>
            </a:r>
          </a:p>
        </p:txBody>
      </p:sp>
      <p:pic>
        <p:nvPicPr>
          <p:cNvPr id="6" name="Picture 5">
            <a:extLst>
              <a:ext uri="{FF2B5EF4-FFF2-40B4-BE49-F238E27FC236}">
                <a16:creationId xmlns:a16="http://schemas.microsoft.com/office/drawing/2014/main" id="{962CD47B-E39D-0242-A7A2-72411570BFC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429000"/>
            <a:ext cx="12192000" cy="3401908"/>
          </a:xfrm>
          <a:prstGeom prst="rect">
            <a:avLst/>
          </a:prstGeom>
        </p:spPr>
      </p:pic>
    </p:spTree>
    <p:extLst>
      <p:ext uri="{BB962C8B-B14F-4D97-AF65-F5344CB8AC3E}">
        <p14:creationId xmlns:p14="http://schemas.microsoft.com/office/powerpoint/2010/main" val="16008927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7435049"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Coronavirus: how wide-spread is it?</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9" y="949911"/>
            <a:ext cx="4253836" cy="3477875"/>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USA/WA1/2020 was the first US case in a traveler directly returning from Wuhan (Jan 19); patient was isolated</a:t>
            </a:r>
          </a:p>
          <a:p>
            <a:pPr>
              <a:spcAft>
                <a:spcPts val="1200"/>
              </a:spcAft>
            </a:pPr>
            <a:r>
              <a:rPr lang="en-US" dirty="0"/>
              <a:t>USA/WA2/2020 was the first US case with no connection to China (Feb 29)</a:t>
            </a:r>
          </a:p>
          <a:p>
            <a:pPr>
              <a:spcAft>
                <a:spcPts val="1200"/>
              </a:spcAft>
            </a:pPr>
            <a:r>
              <a:rPr lang="en-US" dirty="0"/>
              <a:t>Cryptic transmission was likely widespread!</a:t>
            </a:r>
          </a:p>
          <a:p>
            <a:pPr>
              <a:spcAft>
                <a:spcPts val="1200"/>
              </a:spcAft>
            </a:pPr>
            <a:endParaRPr lang="en-US" dirty="0"/>
          </a:p>
          <a:p>
            <a:pPr>
              <a:spcAft>
                <a:spcPts val="1200"/>
              </a:spcAft>
            </a:pPr>
            <a:r>
              <a:rPr lang="en-US" dirty="0"/>
              <a:t>First confirmed COVID-death in Kansas was Jan 11!!!</a:t>
            </a:r>
          </a:p>
        </p:txBody>
      </p:sp>
      <p:pic>
        <p:nvPicPr>
          <p:cNvPr id="4" name="Picture 3" descr="A screenshot of a cell phone&#10;&#10;Description automatically generated">
            <a:extLst>
              <a:ext uri="{FF2B5EF4-FFF2-40B4-BE49-F238E27FC236}">
                <a16:creationId xmlns:a16="http://schemas.microsoft.com/office/drawing/2014/main" id="{6632F943-8785-8846-AC7F-489230B4EFA2}"/>
              </a:ext>
            </a:extLst>
          </p:cNvPr>
          <p:cNvPicPr>
            <a:picLocks noChangeAspect="1"/>
          </p:cNvPicPr>
          <p:nvPr/>
        </p:nvPicPr>
        <p:blipFill>
          <a:blip r:embed="rId2"/>
          <a:stretch>
            <a:fillRect/>
          </a:stretch>
        </p:blipFill>
        <p:spPr>
          <a:xfrm>
            <a:off x="4525971" y="3012015"/>
            <a:ext cx="7666029" cy="3845986"/>
          </a:xfrm>
          <a:prstGeom prst="rect">
            <a:avLst/>
          </a:prstGeom>
        </p:spPr>
      </p:pic>
    </p:spTree>
    <p:extLst>
      <p:ext uri="{BB962C8B-B14F-4D97-AF65-F5344CB8AC3E}">
        <p14:creationId xmlns:p14="http://schemas.microsoft.com/office/powerpoint/2010/main" val="8093835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TotalTime>
  <Words>485</Words>
  <Application>Microsoft Macintosh PowerPoint</Application>
  <PresentationFormat>Widescreen</PresentationFormat>
  <Paragraphs>74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Open Sans ExtraBold</vt:lpstr>
      <vt:lpstr>Open Sans Light</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Michi Tobler</dc:creator>
  <cp:lastModifiedBy>Tobler, Michael</cp:lastModifiedBy>
  <cp:revision>2</cp:revision>
  <dcterms:created xsi:type="dcterms:W3CDTF">2021-03-11T18:32:17Z</dcterms:created>
  <dcterms:modified xsi:type="dcterms:W3CDTF">2023-10-18T15:46:30Z</dcterms:modified>
</cp:coreProperties>
</file>